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rts/chart2.xml" ContentType="application/vnd.openxmlformats-officedocument.drawingml.chart+xml"/>
  <Override PartName="/ppt/theme/themeOverride1.xml" ContentType="application/vnd.openxmlformats-officedocument.themeOverr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9" r:id="rId1"/>
  </p:sldMasterIdLst>
  <p:notesMasterIdLst>
    <p:notesMasterId r:id="rId59"/>
  </p:notesMasterIdLst>
  <p:handoutMasterIdLst>
    <p:handoutMasterId r:id="rId60"/>
  </p:handoutMasterIdLst>
  <p:sldIdLst>
    <p:sldId id="257" r:id="rId2"/>
    <p:sldId id="349" r:id="rId3"/>
    <p:sldId id="354" r:id="rId4"/>
    <p:sldId id="369" r:id="rId5"/>
    <p:sldId id="370" r:id="rId6"/>
    <p:sldId id="372" r:id="rId7"/>
    <p:sldId id="373" r:id="rId8"/>
    <p:sldId id="371" r:id="rId9"/>
    <p:sldId id="380" r:id="rId10"/>
    <p:sldId id="377" r:id="rId11"/>
    <p:sldId id="258" r:id="rId12"/>
    <p:sldId id="259" r:id="rId13"/>
    <p:sldId id="260" r:id="rId14"/>
    <p:sldId id="261" r:id="rId15"/>
    <p:sldId id="338" r:id="rId16"/>
    <p:sldId id="336" r:id="rId17"/>
    <p:sldId id="347" r:id="rId18"/>
    <p:sldId id="348" r:id="rId19"/>
    <p:sldId id="358" r:id="rId20"/>
    <p:sldId id="359" r:id="rId21"/>
    <p:sldId id="360" r:id="rId22"/>
    <p:sldId id="361" r:id="rId23"/>
    <p:sldId id="362" r:id="rId24"/>
    <p:sldId id="363" r:id="rId25"/>
    <p:sldId id="364" r:id="rId26"/>
    <p:sldId id="365" r:id="rId27"/>
    <p:sldId id="366" r:id="rId28"/>
    <p:sldId id="367" r:id="rId29"/>
    <p:sldId id="368" r:id="rId30"/>
    <p:sldId id="262" r:id="rId31"/>
    <p:sldId id="267" r:id="rId32"/>
    <p:sldId id="268" r:id="rId33"/>
    <p:sldId id="355" r:id="rId34"/>
    <p:sldId id="387" r:id="rId35"/>
    <p:sldId id="398" r:id="rId36"/>
    <p:sldId id="399" r:id="rId37"/>
    <p:sldId id="400" r:id="rId38"/>
    <p:sldId id="404" r:id="rId39"/>
    <p:sldId id="402" r:id="rId40"/>
    <p:sldId id="403" r:id="rId41"/>
    <p:sldId id="389" r:id="rId42"/>
    <p:sldId id="390" r:id="rId43"/>
    <p:sldId id="391" r:id="rId44"/>
    <p:sldId id="392" r:id="rId45"/>
    <p:sldId id="393" r:id="rId46"/>
    <p:sldId id="394" r:id="rId47"/>
    <p:sldId id="395" r:id="rId48"/>
    <p:sldId id="396" r:id="rId49"/>
    <p:sldId id="397" r:id="rId50"/>
    <p:sldId id="405" r:id="rId51"/>
    <p:sldId id="406" r:id="rId52"/>
    <p:sldId id="407" r:id="rId53"/>
    <p:sldId id="408" r:id="rId54"/>
    <p:sldId id="409" r:id="rId55"/>
    <p:sldId id="381" r:id="rId56"/>
    <p:sldId id="382" r:id="rId57"/>
    <p:sldId id="385" r:id="rId58"/>
  </p:sldIdLst>
  <p:sldSz cx="9144000" cy="6858000" type="screen4x3"/>
  <p:notesSz cx="7099300" cy="10234613"/>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4271" autoAdjust="0"/>
    <p:restoredTop sz="94719" autoAdjust="0"/>
  </p:normalViewPr>
  <p:slideViewPr>
    <p:cSldViewPr>
      <p:cViewPr varScale="1">
        <p:scale>
          <a:sx n="84" d="100"/>
          <a:sy n="84" d="100"/>
        </p:scale>
        <p:origin x="-954"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2.xml.rels><?xml version="1.0" encoding="UTF-8" standalone="yes"?>
<Relationships xmlns="http://schemas.openxmlformats.org/package/2006/relationships"><Relationship Id="rId2" Type="http://schemas.openxmlformats.org/officeDocument/2006/relationships/oleObject" Target="file:///C:\Documents%20and%20Settings\&#24464;&#20975;&#25991;\&#26700;&#38754;\Book1.xlsx" TargetMode="External"/><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rAngAx val="1"/>
    </c:view3D>
    <c:floor>
      <c:thickness val="0"/>
    </c:floor>
    <c:sideWall>
      <c:thickness val="0"/>
    </c:sideWall>
    <c:backWall>
      <c:thickness val="0"/>
    </c:backWall>
    <c:plotArea>
      <c:layout/>
      <c:bar3DChart>
        <c:barDir val="col"/>
        <c:grouping val="clustered"/>
        <c:varyColors val="0"/>
        <c:ser>
          <c:idx val="0"/>
          <c:order val="0"/>
          <c:tx>
            <c:strRef>
              <c:f>Sheet1!$B$1</c:f>
              <c:strCache>
                <c:ptCount val="1"/>
                <c:pt idx="0">
                  <c:v>汉族</c:v>
                </c:pt>
              </c:strCache>
            </c:strRef>
          </c:tx>
          <c:invertIfNegative val="0"/>
          <c:cat>
            <c:strRef>
              <c:f>Sheet1!$A$2:$A$5</c:f>
              <c:strCache>
                <c:ptCount val="4"/>
                <c:pt idx="0">
                  <c:v>回避症状</c:v>
                </c:pt>
                <c:pt idx="1">
                  <c:v>侵袭症状</c:v>
                </c:pt>
                <c:pt idx="2">
                  <c:v>高唤醒症状</c:v>
                </c:pt>
                <c:pt idx="3">
                  <c:v>解离症状</c:v>
                </c:pt>
              </c:strCache>
            </c:strRef>
          </c:cat>
          <c:val>
            <c:numRef>
              <c:f>Sheet1!$B$2:$B$5</c:f>
              <c:numCache>
                <c:formatCode>General</c:formatCode>
                <c:ptCount val="4"/>
                <c:pt idx="0">
                  <c:v>20.3</c:v>
                </c:pt>
                <c:pt idx="1">
                  <c:v>18.670000000000005</c:v>
                </c:pt>
                <c:pt idx="2">
                  <c:v>15.17</c:v>
                </c:pt>
                <c:pt idx="3">
                  <c:v>24.2</c:v>
                </c:pt>
              </c:numCache>
            </c:numRef>
          </c:val>
        </c:ser>
        <c:ser>
          <c:idx val="1"/>
          <c:order val="1"/>
          <c:tx>
            <c:strRef>
              <c:f>Sheet1!$C$1</c:f>
              <c:strCache>
                <c:ptCount val="1"/>
                <c:pt idx="0">
                  <c:v>藏族</c:v>
                </c:pt>
              </c:strCache>
            </c:strRef>
          </c:tx>
          <c:invertIfNegative val="0"/>
          <c:cat>
            <c:strRef>
              <c:f>Sheet1!$A$2:$A$5</c:f>
              <c:strCache>
                <c:ptCount val="4"/>
                <c:pt idx="0">
                  <c:v>回避症状</c:v>
                </c:pt>
                <c:pt idx="1">
                  <c:v>侵袭症状</c:v>
                </c:pt>
                <c:pt idx="2">
                  <c:v>高唤醒症状</c:v>
                </c:pt>
                <c:pt idx="3">
                  <c:v>解离症状</c:v>
                </c:pt>
              </c:strCache>
            </c:strRef>
          </c:cat>
          <c:val>
            <c:numRef>
              <c:f>Sheet1!$C$2:$C$5</c:f>
              <c:numCache>
                <c:formatCode>General</c:formatCode>
                <c:ptCount val="4"/>
                <c:pt idx="0">
                  <c:v>21.12</c:v>
                </c:pt>
                <c:pt idx="1">
                  <c:v>18.91</c:v>
                </c:pt>
                <c:pt idx="2">
                  <c:v>16.53</c:v>
                </c:pt>
                <c:pt idx="3">
                  <c:v>41.96</c:v>
                </c:pt>
              </c:numCache>
            </c:numRef>
          </c:val>
        </c:ser>
        <c:ser>
          <c:idx val="2"/>
          <c:order val="2"/>
          <c:tx>
            <c:strRef>
              <c:f>Sheet1!$D$1</c:f>
              <c:strCache>
                <c:ptCount val="1"/>
                <c:pt idx="0">
                  <c:v>出家</c:v>
                </c:pt>
              </c:strCache>
            </c:strRef>
          </c:tx>
          <c:invertIfNegative val="0"/>
          <c:cat>
            <c:strRef>
              <c:f>Sheet1!$A$2:$A$5</c:f>
              <c:strCache>
                <c:ptCount val="4"/>
                <c:pt idx="0">
                  <c:v>回避症状</c:v>
                </c:pt>
                <c:pt idx="1">
                  <c:v>侵袭症状</c:v>
                </c:pt>
                <c:pt idx="2">
                  <c:v>高唤醒症状</c:v>
                </c:pt>
                <c:pt idx="3">
                  <c:v>解离症状</c:v>
                </c:pt>
              </c:strCache>
            </c:strRef>
          </c:cat>
          <c:val>
            <c:numRef>
              <c:f>Sheet1!$D$2:$D$5</c:f>
              <c:numCache>
                <c:formatCode>General</c:formatCode>
                <c:ptCount val="4"/>
                <c:pt idx="0">
                  <c:v>16.32</c:v>
                </c:pt>
                <c:pt idx="1">
                  <c:v>14.06</c:v>
                </c:pt>
                <c:pt idx="2">
                  <c:v>9.4500000000000028</c:v>
                </c:pt>
                <c:pt idx="3">
                  <c:v>17.149999999999999</c:v>
                </c:pt>
              </c:numCache>
            </c:numRef>
          </c:val>
        </c:ser>
        <c:dLbls>
          <c:showLegendKey val="0"/>
          <c:showVal val="0"/>
          <c:showCatName val="0"/>
          <c:showSerName val="0"/>
          <c:showPercent val="0"/>
          <c:showBubbleSize val="0"/>
        </c:dLbls>
        <c:gapWidth val="150"/>
        <c:shape val="box"/>
        <c:axId val="26718976"/>
        <c:axId val="26720512"/>
        <c:axId val="0"/>
      </c:bar3DChart>
      <c:catAx>
        <c:axId val="26718976"/>
        <c:scaling>
          <c:orientation val="minMax"/>
        </c:scaling>
        <c:delete val="0"/>
        <c:axPos val="b"/>
        <c:majorTickMark val="out"/>
        <c:minorTickMark val="none"/>
        <c:tickLblPos val="nextTo"/>
        <c:crossAx val="26720512"/>
        <c:crosses val="autoZero"/>
        <c:auto val="1"/>
        <c:lblAlgn val="ctr"/>
        <c:lblOffset val="100"/>
        <c:noMultiLvlLbl val="0"/>
      </c:catAx>
      <c:valAx>
        <c:axId val="26720512"/>
        <c:scaling>
          <c:orientation val="minMax"/>
        </c:scaling>
        <c:delete val="0"/>
        <c:axPos val="l"/>
        <c:majorGridlines/>
        <c:numFmt formatCode="General" sourceLinked="1"/>
        <c:majorTickMark val="out"/>
        <c:minorTickMark val="none"/>
        <c:tickLblPos val="nextTo"/>
        <c:crossAx val="26718976"/>
        <c:crosses val="autoZero"/>
        <c:crossBetween val="between"/>
      </c:valAx>
    </c:plotArea>
    <c:legend>
      <c:legendPos val="r"/>
      <c:layout/>
      <c:overlay val="0"/>
    </c:legend>
    <c:plotVisOnly val="1"/>
    <c:dispBlanksAs val="gap"/>
    <c:showDLblsOverMax val="0"/>
  </c:chart>
  <c:txPr>
    <a:bodyPr/>
    <a:lstStyle/>
    <a:p>
      <a:pPr>
        <a:defRPr sz="1800"/>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dk1" tx1="lt1" bg2="dk2" tx2="lt2" accent1="accent1" accent2="accent2" accent3="accent3" accent4="accent4" accent5="accent5" accent6="accent6" hlink="hlink" folHlink="folHlink"/>
  <c:chart>
    <c:autoTitleDeleted val="0"/>
    <c:plotArea>
      <c:layout/>
      <c:lineChart>
        <c:grouping val="stacked"/>
        <c:varyColors val="0"/>
        <c:ser>
          <c:idx val="0"/>
          <c:order val="0"/>
          <c:tx>
            <c:strRef>
              <c:f>Sheet1!$A$47</c:f>
              <c:strCache>
                <c:ptCount val="1"/>
                <c:pt idx="0">
                  <c:v>any mental disorder</c:v>
                </c:pt>
              </c:strCache>
            </c:strRef>
          </c:tx>
          <c:marker>
            <c:symbol val="none"/>
          </c:marker>
          <c:dLbls>
            <c:dLblPos val="ctr"/>
            <c:showLegendKey val="0"/>
            <c:showVal val="1"/>
            <c:showCatName val="0"/>
            <c:showSerName val="0"/>
            <c:showPercent val="0"/>
            <c:showBubbleSize val="0"/>
            <c:showLeaderLines val="0"/>
          </c:dLbls>
          <c:cat>
            <c:numRef>
              <c:f>Sheet1!$B$46:$E$46</c:f>
              <c:numCache>
                <c:formatCode>General</c:formatCode>
                <c:ptCount val="4"/>
                <c:pt idx="0">
                  <c:v>1986</c:v>
                </c:pt>
                <c:pt idx="1">
                  <c:v>1993</c:v>
                </c:pt>
                <c:pt idx="2">
                  <c:v>2004</c:v>
                </c:pt>
                <c:pt idx="3">
                  <c:v>2005</c:v>
                </c:pt>
              </c:numCache>
            </c:numRef>
          </c:cat>
          <c:val>
            <c:numRef>
              <c:f>Sheet1!$B$47:$E$47</c:f>
              <c:numCache>
                <c:formatCode>0.00_ </c:formatCode>
                <c:ptCount val="4"/>
                <c:pt idx="0" formatCode="General">
                  <c:v>1.054</c:v>
                </c:pt>
                <c:pt idx="1">
                  <c:v>1.1180000000000001</c:v>
                </c:pt>
                <c:pt idx="2" formatCode="General">
                  <c:v>16.2</c:v>
                </c:pt>
                <c:pt idx="3" formatCode="General">
                  <c:v>17.71</c:v>
                </c:pt>
              </c:numCache>
            </c:numRef>
          </c:val>
          <c:smooth val="0"/>
        </c:ser>
        <c:ser>
          <c:idx val="2"/>
          <c:order val="1"/>
          <c:tx>
            <c:strRef>
              <c:f>Sheet1!$A$49</c:f>
              <c:strCache>
                <c:ptCount val="1"/>
                <c:pt idx="0">
                  <c:v>(100 BILLIONs)</c:v>
                </c:pt>
              </c:strCache>
            </c:strRef>
          </c:tx>
          <c:marker>
            <c:symbol val="none"/>
          </c:marker>
          <c:dPt>
            <c:idx val="1"/>
            <c:bubble3D val="0"/>
            <c:spPr>
              <a:ln>
                <a:solidFill>
                  <a:srgbClr val="FF3300"/>
                </a:solidFill>
              </a:ln>
            </c:spPr>
          </c:dPt>
          <c:dPt>
            <c:idx val="2"/>
            <c:bubble3D val="0"/>
            <c:spPr>
              <a:ln>
                <a:solidFill>
                  <a:srgbClr val="FF0000"/>
                </a:solidFill>
              </a:ln>
            </c:spPr>
          </c:dPt>
          <c:dPt>
            <c:idx val="3"/>
            <c:bubble3D val="0"/>
            <c:spPr>
              <a:ln>
                <a:solidFill>
                  <a:srgbClr val="FF3300"/>
                </a:solidFill>
              </a:ln>
            </c:spPr>
          </c:dPt>
          <c:dLbls>
            <c:dLblPos val="ctr"/>
            <c:showLegendKey val="0"/>
            <c:showVal val="1"/>
            <c:showCatName val="0"/>
            <c:showSerName val="0"/>
            <c:showPercent val="0"/>
            <c:showBubbleSize val="0"/>
            <c:showLeaderLines val="0"/>
          </c:dLbls>
          <c:cat>
            <c:numRef>
              <c:f>Sheet1!$B$46:$E$46</c:f>
              <c:numCache>
                <c:formatCode>General</c:formatCode>
                <c:ptCount val="4"/>
                <c:pt idx="0">
                  <c:v>1986</c:v>
                </c:pt>
                <c:pt idx="1">
                  <c:v>1993</c:v>
                </c:pt>
                <c:pt idx="2">
                  <c:v>2004</c:v>
                </c:pt>
                <c:pt idx="3">
                  <c:v>2005</c:v>
                </c:pt>
              </c:numCache>
            </c:numRef>
          </c:cat>
          <c:val>
            <c:numRef>
              <c:f>Sheet1!$B$49:$E$49</c:f>
              <c:numCache>
                <c:formatCode>General</c:formatCode>
                <c:ptCount val="4"/>
                <c:pt idx="0">
                  <c:v>1.0274999999999948</c:v>
                </c:pt>
                <c:pt idx="1">
                  <c:v>3.5333000000000001</c:v>
                </c:pt>
                <c:pt idx="2">
                  <c:v>15.9878</c:v>
                </c:pt>
                <c:pt idx="3">
                  <c:v>18.308399999999921</c:v>
                </c:pt>
              </c:numCache>
            </c:numRef>
          </c:val>
          <c:smooth val="0"/>
        </c:ser>
        <c:dLbls>
          <c:showLegendKey val="0"/>
          <c:showVal val="1"/>
          <c:showCatName val="0"/>
          <c:showSerName val="0"/>
          <c:showPercent val="0"/>
          <c:showBubbleSize val="0"/>
        </c:dLbls>
        <c:marker val="1"/>
        <c:smooth val="0"/>
        <c:axId val="133767552"/>
        <c:axId val="133769088"/>
      </c:lineChart>
      <c:catAx>
        <c:axId val="133767552"/>
        <c:scaling>
          <c:orientation val="minMax"/>
        </c:scaling>
        <c:delete val="0"/>
        <c:axPos val="b"/>
        <c:numFmt formatCode="General" sourceLinked="1"/>
        <c:majorTickMark val="out"/>
        <c:minorTickMark val="none"/>
        <c:tickLblPos val="nextTo"/>
        <c:crossAx val="133769088"/>
        <c:crosses val="autoZero"/>
        <c:auto val="1"/>
        <c:lblAlgn val="ctr"/>
        <c:lblOffset val="100"/>
        <c:noMultiLvlLbl val="0"/>
      </c:catAx>
      <c:valAx>
        <c:axId val="133769088"/>
        <c:scaling>
          <c:orientation val="minMax"/>
        </c:scaling>
        <c:delete val="0"/>
        <c:axPos val="l"/>
        <c:majorGridlines/>
        <c:numFmt formatCode="General" sourceLinked="1"/>
        <c:majorTickMark val="out"/>
        <c:minorTickMark val="none"/>
        <c:tickLblPos val="nextTo"/>
        <c:crossAx val="133767552"/>
        <c:crosses val="autoZero"/>
        <c:crossBetween val="between"/>
      </c:valAx>
    </c:plotArea>
    <c:legend>
      <c:legendPos val="r"/>
      <c:layout/>
      <c:overlay val="0"/>
    </c:legend>
    <c:plotVisOnly val="1"/>
    <c:dispBlanksAs val="zero"/>
    <c:showDLblsOverMax val="0"/>
  </c:chart>
  <c:externalData r:id="rId2">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6575" cy="511175"/>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4021138" y="0"/>
            <a:ext cx="3076575" cy="511175"/>
          </a:xfrm>
          <a:prstGeom prst="rect">
            <a:avLst/>
          </a:prstGeom>
        </p:spPr>
        <p:txBody>
          <a:bodyPr vert="horz" lIns="91440" tIns="45720" rIns="91440" bIns="45720" rtlCol="0"/>
          <a:lstStyle>
            <a:lvl1pPr algn="r">
              <a:defRPr sz="1200">
                <a:latin typeface="Arial" charset="0"/>
              </a:defRPr>
            </a:lvl1pPr>
          </a:lstStyle>
          <a:p>
            <a:pPr>
              <a:defRPr/>
            </a:pPr>
            <a:fld id="{16DFCBE3-18E8-4498-9F4A-EB7198C558AF}" type="datetimeFigureOut">
              <a:rPr lang="zh-CN" altLang="en-US"/>
              <a:pPr>
                <a:defRPr/>
              </a:pPr>
              <a:t>2011/9/23</a:t>
            </a:fld>
            <a:endParaRPr lang="zh-CN" altLang="en-US"/>
          </a:p>
        </p:txBody>
      </p:sp>
      <p:sp>
        <p:nvSpPr>
          <p:cNvPr id="4" name="页脚占位符 3"/>
          <p:cNvSpPr>
            <a:spLocks noGrp="1"/>
          </p:cNvSpPr>
          <p:nvPr>
            <p:ph type="ftr" sz="quarter" idx="2"/>
          </p:nvPr>
        </p:nvSpPr>
        <p:spPr>
          <a:xfrm>
            <a:off x="0" y="9721850"/>
            <a:ext cx="3076575" cy="511175"/>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4021138" y="9721850"/>
            <a:ext cx="3076575" cy="511175"/>
          </a:xfrm>
          <a:prstGeom prst="rect">
            <a:avLst/>
          </a:prstGeom>
        </p:spPr>
        <p:txBody>
          <a:bodyPr vert="horz" lIns="91440" tIns="45720" rIns="91440" bIns="45720" rtlCol="0" anchor="b"/>
          <a:lstStyle>
            <a:lvl1pPr algn="r">
              <a:defRPr sz="1200">
                <a:latin typeface="Arial" charset="0"/>
              </a:defRPr>
            </a:lvl1pPr>
          </a:lstStyle>
          <a:p>
            <a:pPr>
              <a:defRPr/>
            </a:pPr>
            <a:fld id="{2F9B2EAC-382C-47EF-8249-BA3DAC0EE25C}" type="slidenum">
              <a:rPr lang="zh-CN" altLang="en-US"/>
              <a:pPr>
                <a:defRPr/>
              </a:pPr>
              <a:t>‹#›</a:t>
            </a:fld>
            <a:endParaRPr lang="zh-CN" altLang="en-US"/>
          </a:p>
        </p:txBody>
      </p:sp>
    </p:spTree>
    <p:extLst>
      <p:ext uri="{BB962C8B-B14F-4D97-AF65-F5344CB8AC3E}">
        <p14:creationId xmlns:p14="http://schemas.microsoft.com/office/powerpoint/2010/main" val="581346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076575" cy="511175"/>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lvl1pPr>
              <a:defRPr sz="1300">
                <a:latin typeface="Arial" charset="0"/>
              </a:defRPr>
            </a:lvl1pPr>
          </a:lstStyle>
          <a:p>
            <a:pPr>
              <a:defRPr/>
            </a:pPr>
            <a:endParaRPr lang="en-US" altLang="zh-CN"/>
          </a:p>
        </p:txBody>
      </p:sp>
      <p:sp>
        <p:nvSpPr>
          <p:cNvPr id="8195" name="Rectangle 3"/>
          <p:cNvSpPr>
            <a:spLocks noGrp="1" noChangeArrowheads="1"/>
          </p:cNvSpPr>
          <p:nvPr>
            <p:ph type="dt" idx="1"/>
          </p:nvPr>
        </p:nvSpPr>
        <p:spPr bwMode="auto">
          <a:xfrm>
            <a:off x="4021138" y="0"/>
            <a:ext cx="3076575" cy="511175"/>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lvl1pPr algn="r">
              <a:defRPr sz="1300">
                <a:latin typeface="Arial" charset="0"/>
              </a:defRPr>
            </a:lvl1pPr>
          </a:lstStyle>
          <a:p>
            <a:pPr>
              <a:defRPr/>
            </a:pPr>
            <a:endParaRPr lang="en-US" altLang="zh-CN"/>
          </a:p>
        </p:txBody>
      </p:sp>
      <p:sp>
        <p:nvSpPr>
          <p:cNvPr id="59396" name="Rectangle 4"/>
          <p:cNvSpPr>
            <a:spLocks noRot="1" noChangeArrowheads="1" noTextEdit="1"/>
          </p:cNvSpPr>
          <p:nvPr>
            <p:ph type="sldImg" idx="2"/>
          </p:nvPr>
        </p:nvSpPr>
        <p:spPr bwMode="auto">
          <a:xfrm>
            <a:off x="992188" y="768350"/>
            <a:ext cx="5114925" cy="383698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7" name="Rectangle 5"/>
          <p:cNvSpPr>
            <a:spLocks noGrp="1" noChangeArrowheads="1"/>
          </p:cNvSpPr>
          <p:nvPr>
            <p:ph type="body" sz="quarter" idx="3"/>
          </p:nvPr>
        </p:nvSpPr>
        <p:spPr bwMode="auto">
          <a:xfrm>
            <a:off x="709613" y="4860925"/>
            <a:ext cx="5680075" cy="4605338"/>
          </a:xfrm>
          <a:prstGeom prst="rect">
            <a:avLst/>
          </a:prstGeom>
          <a:noFill/>
          <a:ln w="9525">
            <a:noFill/>
            <a:miter lim="800000"/>
            <a:headEnd/>
            <a:tailEnd/>
          </a:ln>
          <a:effectLst/>
        </p:spPr>
        <p:txBody>
          <a:bodyPr vert="horz" wrap="square" lIns="99048" tIns="49524" rIns="99048" bIns="49524" numCol="1" anchor="t" anchorCtr="0" compatLnSpc="1">
            <a:prstTxWarp prst="textNoShape">
              <a:avLst/>
            </a:prstTxWarp>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8198" name="Rectangle 6"/>
          <p:cNvSpPr>
            <a:spLocks noGrp="1" noChangeArrowheads="1"/>
          </p:cNvSpPr>
          <p:nvPr>
            <p:ph type="ftr" sz="quarter" idx="4"/>
          </p:nvPr>
        </p:nvSpPr>
        <p:spPr bwMode="auto">
          <a:xfrm>
            <a:off x="0" y="9721850"/>
            <a:ext cx="3076575" cy="511175"/>
          </a:xfrm>
          <a:prstGeom prst="rect">
            <a:avLst/>
          </a:prstGeom>
          <a:noFill/>
          <a:ln w="9525">
            <a:noFill/>
            <a:miter lim="800000"/>
            <a:headEnd/>
            <a:tailEnd/>
          </a:ln>
          <a:effectLst/>
        </p:spPr>
        <p:txBody>
          <a:bodyPr vert="horz" wrap="square" lIns="99048" tIns="49524" rIns="99048" bIns="49524" numCol="1" anchor="b" anchorCtr="0" compatLnSpc="1">
            <a:prstTxWarp prst="textNoShape">
              <a:avLst/>
            </a:prstTxWarp>
          </a:bodyPr>
          <a:lstStyle>
            <a:lvl1pPr>
              <a:defRPr sz="1300">
                <a:latin typeface="Arial" charset="0"/>
              </a:defRPr>
            </a:lvl1pPr>
          </a:lstStyle>
          <a:p>
            <a:pPr>
              <a:defRPr/>
            </a:pPr>
            <a:endParaRPr lang="en-US" altLang="zh-CN"/>
          </a:p>
        </p:txBody>
      </p:sp>
      <p:sp>
        <p:nvSpPr>
          <p:cNvPr id="8199" name="Rectangle 7"/>
          <p:cNvSpPr>
            <a:spLocks noGrp="1" noChangeArrowheads="1"/>
          </p:cNvSpPr>
          <p:nvPr>
            <p:ph type="sldNum" sz="quarter" idx="5"/>
          </p:nvPr>
        </p:nvSpPr>
        <p:spPr bwMode="auto">
          <a:xfrm>
            <a:off x="4021138" y="9721850"/>
            <a:ext cx="3076575" cy="511175"/>
          </a:xfrm>
          <a:prstGeom prst="rect">
            <a:avLst/>
          </a:prstGeom>
          <a:noFill/>
          <a:ln w="9525">
            <a:noFill/>
            <a:miter lim="800000"/>
            <a:headEnd/>
            <a:tailEnd/>
          </a:ln>
          <a:effectLst/>
        </p:spPr>
        <p:txBody>
          <a:bodyPr vert="horz" wrap="square" lIns="99048" tIns="49524" rIns="99048" bIns="49524" numCol="1" anchor="b" anchorCtr="0" compatLnSpc="1">
            <a:prstTxWarp prst="textNoShape">
              <a:avLst/>
            </a:prstTxWarp>
          </a:bodyPr>
          <a:lstStyle>
            <a:lvl1pPr algn="r">
              <a:defRPr sz="1300">
                <a:latin typeface="Arial" charset="0"/>
              </a:defRPr>
            </a:lvl1pPr>
          </a:lstStyle>
          <a:p>
            <a:pPr>
              <a:defRPr/>
            </a:pPr>
            <a:fld id="{5A9C6D0A-0EA9-4472-B3CE-975C918F8D38}" type="slidenum">
              <a:rPr lang="en-US" altLang="zh-CN"/>
              <a:pPr>
                <a:defRPr/>
              </a:pPr>
              <a:t>‹#›</a:t>
            </a:fld>
            <a:endParaRPr lang="en-US" altLang="zh-CN"/>
          </a:p>
        </p:txBody>
      </p:sp>
    </p:spTree>
    <p:extLst>
      <p:ext uri="{BB962C8B-B14F-4D97-AF65-F5344CB8AC3E}">
        <p14:creationId xmlns:p14="http://schemas.microsoft.com/office/powerpoint/2010/main" val="138909705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宋体" pitchFamily="2" charset="-122"/>
        <a:cs typeface="+mn-cs"/>
      </a:defRPr>
    </a:lvl1pPr>
    <a:lvl2pPr marL="457200" algn="l" rtl="0" eaLnBrk="0" fontAlgn="base" hangingPunct="0">
      <a:spcBef>
        <a:spcPct val="30000"/>
      </a:spcBef>
      <a:spcAft>
        <a:spcPct val="0"/>
      </a:spcAft>
      <a:defRPr sz="1200" kern="1200">
        <a:solidFill>
          <a:schemeClr val="tx1"/>
        </a:solidFill>
        <a:latin typeface="Arial" charset="0"/>
        <a:ea typeface="宋体" pitchFamily="2" charset="-122"/>
        <a:cs typeface="+mn-cs"/>
      </a:defRPr>
    </a:lvl2pPr>
    <a:lvl3pPr marL="914400" algn="l" rtl="0" eaLnBrk="0" fontAlgn="base" hangingPunct="0">
      <a:spcBef>
        <a:spcPct val="30000"/>
      </a:spcBef>
      <a:spcAft>
        <a:spcPct val="0"/>
      </a:spcAft>
      <a:defRPr sz="1200" kern="1200">
        <a:solidFill>
          <a:schemeClr val="tx1"/>
        </a:solidFill>
        <a:latin typeface="Arial" charset="0"/>
        <a:ea typeface="宋体" pitchFamily="2" charset="-122"/>
        <a:cs typeface="+mn-cs"/>
      </a:defRPr>
    </a:lvl3pPr>
    <a:lvl4pPr marL="1371600" algn="l" rtl="0" eaLnBrk="0" fontAlgn="base" hangingPunct="0">
      <a:spcBef>
        <a:spcPct val="30000"/>
      </a:spcBef>
      <a:spcAft>
        <a:spcPct val="0"/>
      </a:spcAft>
      <a:defRPr sz="1200" kern="1200">
        <a:solidFill>
          <a:schemeClr val="tx1"/>
        </a:solidFill>
        <a:latin typeface="Arial" charset="0"/>
        <a:ea typeface="宋体" pitchFamily="2" charset="-122"/>
        <a:cs typeface="+mn-cs"/>
      </a:defRPr>
    </a:lvl4pPr>
    <a:lvl5pPr marL="1828800" algn="l" rtl="0" eaLnBrk="0" fontAlgn="base" hangingPunct="0">
      <a:spcBef>
        <a:spcPct val="30000"/>
      </a:spcBef>
      <a:spcAft>
        <a:spcPct val="0"/>
      </a:spcAft>
      <a:defRPr sz="1200" kern="1200">
        <a:solidFill>
          <a:schemeClr val="tx1"/>
        </a:solidFill>
        <a:latin typeface="Arial"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1EFCEB53-45DD-4412-9617-E9E9A0B8FF16}" type="slidenum">
              <a:rPr lang="en-US" altLang="zh-CN" smtClean="0"/>
              <a:pPr eaLnBrk="1" hangingPunct="1"/>
              <a:t>1</a:t>
            </a:fld>
            <a:endParaRPr lang="en-US" altLang="zh-CN" smtClean="0"/>
          </a:p>
        </p:txBody>
      </p:sp>
      <p:sp>
        <p:nvSpPr>
          <p:cNvPr id="60419" name="Rectangle 2"/>
          <p:cNvSpPr>
            <a:spLocks noRot="1" noChangeArrowheads="1" noTextEdit="1"/>
          </p:cNvSpPr>
          <p:nvPr>
            <p:ph type="sldImg"/>
          </p:nvPr>
        </p:nvSpPr>
        <p:spPr>
          <a:ln/>
        </p:spPr>
      </p:sp>
      <p:sp>
        <p:nvSpPr>
          <p:cNvPr id="604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zh-CN" smtClean="0">
              <a:latin typeface="Arial"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BCAFE719-D725-40E4-B386-BDD7D71DCFA6}" type="slidenum">
              <a:rPr lang="de-DE" altLang="zh-CN" smtClean="0">
                <a:cs typeface="Arial" pitchFamily="34" charset="0"/>
              </a:rPr>
              <a:pPr eaLnBrk="1" hangingPunct="1"/>
              <a:t>20</a:t>
            </a:fld>
            <a:endParaRPr lang="de-DE" altLang="zh-CN" smtClean="0">
              <a:cs typeface="Arial" pitchFamily="34" charset="0"/>
            </a:endParaRPr>
          </a:p>
        </p:txBody>
      </p:sp>
      <p:sp>
        <p:nvSpPr>
          <p:cNvPr id="69635" name="Rectangle 5"/>
          <p:cNvSpPr txBox="1">
            <a:spLocks noGrp="1" noChangeArrowheads="1"/>
          </p:cNvSpPr>
          <p:nvPr/>
        </p:nvSpPr>
        <p:spPr bwMode="auto">
          <a:xfrm>
            <a:off x="4022725" y="9737725"/>
            <a:ext cx="3076575" cy="477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0247" tIns="0" rIns="20247" bIns="0" anchor="b"/>
          <a:lstStyle>
            <a:lvl1pPr defTabSz="809625" eaLnBrk="0" hangingPunct="0">
              <a:defRPr>
                <a:solidFill>
                  <a:schemeClr val="tx1"/>
                </a:solidFill>
                <a:latin typeface="Arial" pitchFamily="34" charset="0"/>
                <a:ea typeface="宋体" pitchFamily="2" charset="-122"/>
              </a:defRPr>
            </a:lvl1pPr>
            <a:lvl2pPr marL="742950" indent="-285750" defTabSz="809625" eaLnBrk="0" hangingPunct="0">
              <a:defRPr>
                <a:solidFill>
                  <a:schemeClr val="tx1"/>
                </a:solidFill>
                <a:latin typeface="Arial" pitchFamily="34" charset="0"/>
                <a:ea typeface="宋体" pitchFamily="2" charset="-122"/>
              </a:defRPr>
            </a:lvl2pPr>
            <a:lvl3pPr marL="1143000" indent="-228600" defTabSz="809625" eaLnBrk="0" hangingPunct="0">
              <a:defRPr>
                <a:solidFill>
                  <a:schemeClr val="tx1"/>
                </a:solidFill>
                <a:latin typeface="Arial" pitchFamily="34" charset="0"/>
                <a:ea typeface="宋体" pitchFamily="2" charset="-122"/>
              </a:defRPr>
            </a:lvl3pPr>
            <a:lvl4pPr marL="1600200" indent="-228600" defTabSz="809625" eaLnBrk="0" hangingPunct="0">
              <a:defRPr>
                <a:solidFill>
                  <a:schemeClr val="tx1"/>
                </a:solidFill>
                <a:latin typeface="Arial" pitchFamily="34" charset="0"/>
                <a:ea typeface="宋体" pitchFamily="2" charset="-122"/>
              </a:defRPr>
            </a:lvl4pPr>
            <a:lvl5pPr marL="2057400" indent="-228600" defTabSz="809625" eaLnBrk="0" hangingPunct="0">
              <a:defRPr>
                <a:solidFill>
                  <a:schemeClr val="tx1"/>
                </a:solidFill>
                <a:latin typeface="Arial" pitchFamily="34" charset="0"/>
                <a:ea typeface="宋体" pitchFamily="2" charset="-122"/>
              </a:defRPr>
            </a:lvl5pPr>
            <a:lvl6pPr marL="2514600" indent="-228600" defTabSz="809625"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defTabSz="809625"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defTabSz="809625"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defTabSz="809625" eaLnBrk="0" fontAlgn="base" hangingPunct="0">
              <a:spcBef>
                <a:spcPct val="0"/>
              </a:spcBef>
              <a:spcAft>
                <a:spcPct val="0"/>
              </a:spcAft>
              <a:defRPr>
                <a:solidFill>
                  <a:schemeClr val="tx1"/>
                </a:solidFill>
                <a:latin typeface="Arial" pitchFamily="34" charset="0"/>
                <a:ea typeface="宋体" pitchFamily="2" charset="-122"/>
              </a:defRPr>
            </a:lvl9pPr>
          </a:lstStyle>
          <a:p>
            <a:pPr algn="r"/>
            <a:fld id="{90790DCF-A7D2-4562-9627-0D3C81C21BDA}" type="slidenum">
              <a:rPr lang="de-DE" altLang="zh-CN" sz="1000" i="1">
                <a:latin typeface="Times New Roman" pitchFamily="18" charset="0"/>
              </a:rPr>
              <a:pPr algn="r"/>
              <a:t>20</a:t>
            </a:fld>
            <a:endParaRPr lang="de-DE" altLang="zh-CN" sz="1000" i="1">
              <a:latin typeface="Times New Roman" pitchFamily="18" charset="0"/>
            </a:endParaRPr>
          </a:p>
        </p:txBody>
      </p:sp>
      <p:sp>
        <p:nvSpPr>
          <p:cNvPr id="69636" name="Rectangle 2"/>
          <p:cNvSpPr>
            <a:spLocks noChangeArrowheads="1" noTextEdit="1"/>
          </p:cNvSpPr>
          <p:nvPr>
            <p:ph type="sldImg"/>
          </p:nvPr>
        </p:nvSpPr>
        <p:spPr>
          <a:xfrm>
            <a:off x="1162050" y="893763"/>
            <a:ext cx="4775200" cy="3581400"/>
          </a:xfrm>
          <a:ln/>
        </p:spPr>
      </p:sp>
      <p:sp>
        <p:nvSpPr>
          <p:cNvPr id="69637" name="Rectangle 3"/>
          <p:cNvSpPr>
            <a:spLocks noGrp="1" noChangeArrowheads="1"/>
          </p:cNvSpPr>
          <p:nvPr>
            <p:ph type="body" idx="1"/>
          </p:nvPr>
        </p:nvSpPr>
        <p:spPr>
          <a:xfrm>
            <a:off x="946150" y="4865688"/>
            <a:ext cx="5207000" cy="43005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7863" tIns="48931" rIns="97863" bIns="48931"/>
          <a:lstStyle/>
          <a:p>
            <a:pPr eaLnBrk="1" hangingPunct="1"/>
            <a:endParaRPr lang="en-US" altLang="zh-CN" smtClean="0">
              <a:latin typeface="Arial" pitchFamily="34" charset="0"/>
              <a:cs typeface="Arial"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3EB1C0E2-7FB8-48FA-B86D-40AD63ADD5E6}" type="slidenum">
              <a:rPr lang="de-DE" altLang="zh-CN" smtClean="0">
                <a:cs typeface="Arial" pitchFamily="34" charset="0"/>
              </a:rPr>
              <a:pPr eaLnBrk="1" hangingPunct="1"/>
              <a:t>21</a:t>
            </a:fld>
            <a:endParaRPr lang="de-DE" altLang="zh-CN" smtClean="0">
              <a:cs typeface="Arial" pitchFamily="34" charset="0"/>
            </a:endParaRPr>
          </a:p>
        </p:txBody>
      </p:sp>
      <p:sp>
        <p:nvSpPr>
          <p:cNvPr id="70659" name="Rectangle 5"/>
          <p:cNvSpPr txBox="1">
            <a:spLocks noGrp="1" noChangeArrowheads="1"/>
          </p:cNvSpPr>
          <p:nvPr/>
        </p:nvSpPr>
        <p:spPr bwMode="auto">
          <a:xfrm>
            <a:off x="4022725" y="9737725"/>
            <a:ext cx="3076575" cy="477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0247" tIns="0" rIns="20247" bIns="0" anchor="b"/>
          <a:lstStyle>
            <a:lvl1pPr defTabSz="809625" eaLnBrk="0" hangingPunct="0">
              <a:defRPr>
                <a:solidFill>
                  <a:schemeClr val="tx1"/>
                </a:solidFill>
                <a:latin typeface="Arial" pitchFamily="34" charset="0"/>
                <a:ea typeface="宋体" pitchFamily="2" charset="-122"/>
              </a:defRPr>
            </a:lvl1pPr>
            <a:lvl2pPr marL="742950" indent="-285750" defTabSz="809625" eaLnBrk="0" hangingPunct="0">
              <a:defRPr>
                <a:solidFill>
                  <a:schemeClr val="tx1"/>
                </a:solidFill>
                <a:latin typeface="Arial" pitchFamily="34" charset="0"/>
                <a:ea typeface="宋体" pitchFamily="2" charset="-122"/>
              </a:defRPr>
            </a:lvl2pPr>
            <a:lvl3pPr marL="1143000" indent="-228600" defTabSz="809625" eaLnBrk="0" hangingPunct="0">
              <a:defRPr>
                <a:solidFill>
                  <a:schemeClr val="tx1"/>
                </a:solidFill>
                <a:latin typeface="Arial" pitchFamily="34" charset="0"/>
                <a:ea typeface="宋体" pitchFamily="2" charset="-122"/>
              </a:defRPr>
            </a:lvl3pPr>
            <a:lvl4pPr marL="1600200" indent="-228600" defTabSz="809625" eaLnBrk="0" hangingPunct="0">
              <a:defRPr>
                <a:solidFill>
                  <a:schemeClr val="tx1"/>
                </a:solidFill>
                <a:latin typeface="Arial" pitchFamily="34" charset="0"/>
                <a:ea typeface="宋体" pitchFamily="2" charset="-122"/>
              </a:defRPr>
            </a:lvl4pPr>
            <a:lvl5pPr marL="2057400" indent="-228600" defTabSz="809625" eaLnBrk="0" hangingPunct="0">
              <a:defRPr>
                <a:solidFill>
                  <a:schemeClr val="tx1"/>
                </a:solidFill>
                <a:latin typeface="Arial" pitchFamily="34" charset="0"/>
                <a:ea typeface="宋体" pitchFamily="2" charset="-122"/>
              </a:defRPr>
            </a:lvl5pPr>
            <a:lvl6pPr marL="2514600" indent="-228600" defTabSz="809625"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defTabSz="809625"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defTabSz="809625"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defTabSz="809625" eaLnBrk="0" fontAlgn="base" hangingPunct="0">
              <a:spcBef>
                <a:spcPct val="0"/>
              </a:spcBef>
              <a:spcAft>
                <a:spcPct val="0"/>
              </a:spcAft>
              <a:defRPr>
                <a:solidFill>
                  <a:schemeClr val="tx1"/>
                </a:solidFill>
                <a:latin typeface="Arial" pitchFamily="34" charset="0"/>
                <a:ea typeface="宋体" pitchFamily="2" charset="-122"/>
              </a:defRPr>
            </a:lvl9pPr>
          </a:lstStyle>
          <a:p>
            <a:pPr algn="r"/>
            <a:fld id="{3ECB50DE-04F7-43F6-948B-8644E41B71DD}" type="slidenum">
              <a:rPr lang="de-DE" altLang="zh-CN" sz="1000" i="1">
                <a:latin typeface="Times New Roman" pitchFamily="18" charset="0"/>
              </a:rPr>
              <a:pPr algn="r"/>
              <a:t>21</a:t>
            </a:fld>
            <a:endParaRPr lang="de-DE" altLang="zh-CN" sz="1000" i="1">
              <a:latin typeface="Times New Roman" pitchFamily="18" charset="0"/>
            </a:endParaRPr>
          </a:p>
        </p:txBody>
      </p:sp>
      <p:sp>
        <p:nvSpPr>
          <p:cNvPr id="70660" name="Rectangle 2"/>
          <p:cNvSpPr>
            <a:spLocks noChangeArrowheads="1" noTextEdit="1"/>
          </p:cNvSpPr>
          <p:nvPr>
            <p:ph type="sldImg"/>
          </p:nvPr>
        </p:nvSpPr>
        <p:spPr>
          <a:xfrm>
            <a:off x="1162050" y="893763"/>
            <a:ext cx="4775200" cy="3581400"/>
          </a:xfrm>
          <a:ln/>
        </p:spPr>
      </p:sp>
      <p:sp>
        <p:nvSpPr>
          <p:cNvPr id="70661" name="Rectangle 3"/>
          <p:cNvSpPr>
            <a:spLocks noGrp="1" noChangeArrowheads="1"/>
          </p:cNvSpPr>
          <p:nvPr>
            <p:ph type="body" idx="1"/>
          </p:nvPr>
        </p:nvSpPr>
        <p:spPr>
          <a:xfrm>
            <a:off x="946150" y="4865688"/>
            <a:ext cx="5207000" cy="43005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7863" tIns="48931" rIns="97863" bIns="48931"/>
          <a:lstStyle/>
          <a:p>
            <a:pPr eaLnBrk="1" hangingPunct="1"/>
            <a:endParaRPr lang="en-US" altLang="zh-CN" smtClean="0">
              <a:latin typeface="Arial" pitchFamily="34" charset="0"/>
              <a:cs typeface="Arial"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3D5BBFDF-FFD2-47D4-A701-C7FEE1E364CC}" type="slidenum">
              <a:rPr lang="de-DE" altLang="zh-CN" smtClean="0">
                <a:cs typeface="Arial" pitchFamily="34" charset="0"/>
              </a:rPr>
              <a:pPr eaLnBrk="1" hangingPunct="1"/>
              <a:t>22</a:t>
            </a:fld>
            <a:endParaRPr lang="de-DE" altLang="zh-CN" smtClean="0">
              <a:cs typeface="Arial" pitchFamily="34" charset="0"/>
            </a:endParaRPr>
          </a:p>
        </p:txBody>
      </p:sp>
      <p:sp>
        <p:nvSpPr>
          <p:cNvPr id="71683" name="Rectangle 5"/>
          <p:cNvSpPr txBox="1">
            <a:spLocks noGrp="1" noChangeArrowheads="1"/>
          </p:cNvSpPr>
          <p:nvPr/>
        </p:nvSpPr>
        <p:spPr bwMode="auto">
          <a:xfrm>
            <a:off x="4022725" y="9737725"/>
            <a:ext cx="3076575" cy="477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0247" tIns="0" rIns="20247" bIns="0" anchor="b"/>
          <a:lstStyle>
            <a:lvl1pPr defTabSz="809625" eaLnBrk="0" hangingPunct="0">
              <a:defRPr>
                <a:solidFill>
                  <a:schemeClr val="tx1"/>
                </a:solidFill>
                <a:latin typeface="Arial" pitchFamily="34" charset="0"/>
                <a:ea typeface="宋体" pitchFamily="2" charset="-122"/>
              </a:defRPr>
            </a:lvl1pPr>
            <a:lvl2pPr marL="742950" indent="-285750" defTabSz="809625" eaLnBrk="0" hangingPunct="0">
              <a:defRPr>
                <a:solidFill>
                  <a:schemeClr val="tx1"/>
                </a:solidFill>
                <a:latin typeface="Arial" pitchFamily="34" charset="0"/>
                <a:ea typeface="宋体" pitchFamily="2" charset="-122"/>
              </a:defRPr>
            </a:lvl2pPr>
            <a:lvl3pPr marL="1143000" indent="-228600" defTabSz="809625" eaLnBrk="0" hangingPunct="0">
              <a:defRPr>
                <a:solidFill>
                  <a:schemeClr val="tx1"/>
                </a:solidFill>
                <a:latin typeface="Arial" pitchFamily="34" charset="0"/>
                <a:ea typeface="宋体" pitchFamily="2" charset="-122"/>
              </a:defRPr>
            </a:lvl3pPr>
            <a:lvl4pPr marL="1600200" indent="-228600" defTabSz="809625" eaLnBrk="0" hangingPunct="0">
              <a:defRPr>
                <a:solidFill>
                  <a:schemeClr val="tx1"/>
                </a:solidFill>
                <a:latin typeface="Arial" pitchFamily="34" charset="0"/>
                <a:ea typeface="宋体" pitchFamily="2" charset="-122"/>
              </a:defRPr>
            </a:lvl4pPr>
            <a:lvl5pPr marL="2057400" indent="-228600" defTabSz="809625" eaLnBrk="0" hangingPunct="0">
              <a:defRPr>
                <a:solidFill>
                  <a:schemeClr val="tx1"/>
                </a:solidFill>
                <a:latin typeface="Arial" pitchFamily="34" charset="0"/>
                <a:ea typeface="宋体" pitchFamily="2" charset="-122"/>
              </a:defRPr>
            </a:lvl5pPr>
            <a:lvl6pPr marL="2514600" indent="-228600" defTabSz="809625"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defTabSz="809625"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defTabSz="809625"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defTabSz="809625" eaLnBrk="0" fontAlgn="base" hangingPunct="0">
              <a:spcBef>
                <a:spcPct val="0"/>
              </a:spcBef>
              <a:spcAft>
                <a:spcPct val="0"/>
              </a:spcAft>
              <a:defRPr>
                <a:solidFill>
                  <a:schemeClr val="tx1"/>
                </a:solidFill>
                <a:latin typeface="Arial" pitchFamily="34" charset="0"/>
                <a:ea typeface="宋体" pitchFamily="2" charset="-122"/>
              </a:defRPr>
            </a:lvl9pPr>
          </a:lstStyle>
          <a:p>
            <a:pPr algn="r"/>
            <a:fld id="{28706EB0-8162-4415-86C6-587661CAAB91}" type="slidenum">
              <a:rPr lang="de-DE" altLang="zh-CN" sz="1000" i="1">
                <a:latin typeface="Times New Roman" pitchFamily="18" charset="0"/>
              </a:rPr>
              <a:pPr algn="r"/>
              <a:t>22</a:t>
            </a:fld>
            <a:endParaRPr lang="de-DE" altLang="zh-CN" sz="1000" i="1">
              <a:latin typeface="Times New Roman" pitchFamily="18" charset="0"/>
            </a:endParaRPr>
          </a:p>
        </p:txBody>
      </p:sp>
      <p:sp>
        <p:nvSpPr>
          <p:cNvPr id="71684" name="Rectangle 2"/>
          <p:cNvSpPr>
            <a:spLocks noChangeArrowheads="1" noTextEdit="1"/>
          </p:cNvSpPr>
          <p:nvPr>
            <p:ph type="sldImg"/>
          </p:nvPr>
        </p:nvSpPr>
        <p:spPr>
          <a:xfrm>
            <a:off x="1162050" y="893763"/>
            <a:ext cx="4775200" cy="3581400"/>
          </a:xfrm>
          <a:ln/>
        </p:spPr>
      </p:sp>
      <p:sp>
        <p:nvSpPr>
          <p:cNvPr id="71685" name="Rectangle 3"/>
          <p:cNvSpPr>
            <a:spLocks noGrp="1" noChangeArrowheads="1"/>
          </p:cNvSpPr>
          <p:nvPr>
            <p:ph type="body" idx="1"/>
          </p:nvPr>
        </p:nvSpPr>
        <p:spPr>
          <a:xfrm>
            <a:off x="946150" y="4865688"/>
            <a:ext cx="5207000" cy="43005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7863" tIns="48931" rIns="97863" bIns="48931"/>
          <a:lstStyle/>
          <a:p>
            <a:pPr eaLnBrk="1" hangingPunct="1"/>
            <a:endParaRPr lang="en-US" altLang="zh-CN" smtClean="0">
              <a:latin typeface="Arial" pitchFamily="34" charset="0"/>
              <a:cs typeface="Arial"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6E694A7A-54D1-48EA-9AB6-BD227AFA5E3B}" type="slidenum">
              <a:rPr lang="de-DE" altLang="zh-CN" smtClean="0">
                <a:cs typeface="Arial" pitchFamily="34" charset="0"/>
              </a:rPr>
              <a:pPr eaLnBrk="1" hangingPunct="1"/>
              <a:t>23</a:t>
            </a:fld>
            <a:endParaRPr lang="de-DE" altLang="zh-CN" smtClean="0">
              <a:cs typeface="Arial" pitchFamily="34" charset="0"/>
            </a:endParaRPr>
          </a:p>
        </p:txBody>
      </p:sp>
      <p:sp>
        <p:nvSpPr>
          <p:cNvPr id="72707" name="Rectangle 5"/>
          <p:cNvSpPr txBox="1">
            <a:spLocks noGrp="1" noChangeArrowheads="1"/>
          </p:cNvSpPr>
          <p:nvPr/>
        </p:nvSpPr>
        <p:spPr bwMode="auto">
          <a:xfrm>
            <a:off x="4022725" y="9737725"/>
            <a:ext cx="3076575" cy="477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0247" tIns="0" rIns="20247" bIns="0" anchor="b"/>
          <a:lstStyle>
            <a:lvl1pPr defTabSz="809625" eaLnBrk="0" hangingPunct="0">
              <a:defRPr>
                <a:solidFill>
                  <a:schemeClr val="tx1"/>
                </a:solidFill>
                <a:latin typeface="Arial" pitchFamily="34" charset="0"/>
                <a:ea typeface="宋体" pitchFamily="2" charset="-122"/>
              </a:defRPr>
            </a:lvl1pPr>
            <a:lvl2pPr marL="742950" indent="-285750" defTabSz="809625" eaLnBrk="0" hangingPunct="0">
              <a:defRPr>
                <a:solidFill>
                  <a:schemeClr val="tx1"/>
                </a:solidFill>
                <a:latin typeface="Arial" pitchFamily="34" charset="0"/>
                <a:ea typeface="宋体" pitchFamily="2" charset="-122"/>
              </a:defRPr>
            </a:lvl2pPr>
            <a:lvl3pPr marL="1143000" indent="-228600" defTabSz="809625" eaLnBrk="0" hangingPunct="0">
              <a:defRPr>
                <a:solidFill>
                  <a:schemeClr val="tx1"/>
                </a:solidFill>
                <a:latin typeface="Arial" pitchFamily="34" charset="0"/>
                <a:ea typeface="宋体" pitchFamily="2" charset="-122"/>
              </a:defRPr>
            </a:lvl3pPr>
            <a:lvl4pPr marL="1600200" indent="-228600" defTabSz="809625" eaLnBrk="0" hangingPunct="0">
              <a:defRPr>
                <a:solidFill>
                  <a:schemeClr val="tx1"/>
                </a:solidFill>
                <a:latin typeface="Arial" pitchFamily="34" charset="0"/>
                <a:ea typeface="宋体" pitchFamily="2" charset="-122"/>
              </a:defRPr>
            </a:lvl4pPr>
            <a:lvl5pPr marL="2057400" indent="-228600" defTabSz="809625" eaLnBrk="0" hangingPunct="0">
              <a:defRPr>
                <a:solidFill>
                  <a:schemeClr val="tx1"/>
                </a:solidFill>
                <a:latin typeface="Arial" pitchFamily="34" charset="0"/>
                <a:ea typeface="宋体" pitchFamily="2" charset="-122"/>
              </a:defRPr>
            </a:lvl5pPr>
            <a:lvl6pPr marL="2514600" indent="-228600" defTabSz="809625"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defTabSz="809625"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defTabSz="809625"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defTabSz="809625" eaLnBrk="0" fontAlgn="base" hangingPunct="0">
              <a:spcBef>
                <a:spcPct val="0"/>
              </a:spcBef>
              <a:spcAft>
                <a:spcPct val="0"/>
              </a:spcAft>
              <a:defRPr>
                <a:solidFill>
                  <a:schemeClr val="tx1"/>
                </a:solidFill>
                <a:latin typeface="Arial" pitchFamily="34" charset="0"/>
                <a:ea typeface="宋体" pitchFamily="2" charset="-122"/>
              </a:defRPr>
            </a:lvl9pPr>
          </a:lstStyle>
          <a:p>
            <a:pPr algn="r"/>
            <a:fld id="{D601FE10-3E7D-425D-8045-BA556F1E2DEA}" type="slidenum">
              <a:rPr lang="de-DE" altLang="zh-CN" sz="1000" i="1">
                <a:latin typeface="Times New Roman" pitchFamily="18" charset="0"/>
              </a:rPr>
              <a:pPr algn="r"/>
              <a:t>23</a:t>
            </a:fld>
            <a:endParaRPr lang="de-DE" altLang="zh-CN" sz="1000" i="1">
              <a:latin typeface="Times New Roman" pitchFamily="18" charset="0"/>
            </a:endParaRPr>
          </a:p>
        </p:txBody>
      </p:sp>
      <p:sp>
        <p:nvSpPr>
          <p:cNvPr id="72708" name="Rectangle 2"/>
          <p:cNvSpPr>
            <a:spLocks noChangeArrowheads="1" noTextEdit="1"/>
          </p:cNvSpPr>
          <p:nvPr>
            <p:ph type="sldImg"/>
          </p:nvPr>
        </p:nvSpPr>
        <p:spPr>
          <a:xfrm>
            <a:off x="1162050" y="893763"/>
            <a:ext cx="4775200" cy="3581400"/>
          </a:xfrm>
          <a:ln/>
        </p:spPr>
      </p:sp>
      <p:sp>
        <p:nvSpPr>
          <p:cNvPr id="72709" name="Rectangle 3"/>
          <p:cNvSpPr>
            <a:spLocks noGrp="1" noChangeArrowheads="1"/>
          </p:cNvSpPr>
          <p:nvPr>
            <p:ph type="body" idx="1"/>
          </p:nvPr>
        </p:nvSpPr>
        <p:spPr>
          <a:xfrm>
            <a:off x="946150" y="4865688"/>
            <a:ext cx="5207000" cy="43005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7863" tIns="48931" rIns="97863" bIns="48931"/>
          <a:lstStyle/>
          <a:p>
            <a:pPr eaLnBrk="1" hangingPunct="1"/>
            <a:endParaRPr lang="en-US" altLang="zh-CN" smtClean="0">
              <a:latin typeface="Arial" pitchFamily="34" charset="0"/>
              <a:cs typeface="Arial"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FC63504F-B961-4349-9434-E7CF305C492F}" type="slidenum">
              <a:rPr lang="de-DE" altLang="zh-CN" smtClean="0">
                <a:cs typeface="Arial" pitchFamily="34" charset="0"/>
              </a:rPr>
              <a:pPr eaLnBrk="1" hangingPunct="1"/>
              <a:t>24</a:t>
            </a:fld>
            <a:endParaRPr lang="de-DE" altLang="zh-CN" smtClean="0">
              <a:cs typeface="Arial" pitchFamily="34" charset="0"/>
            </a:endParaRPr>
          </a:p>
        </p:txBody>
      </p:sp>
      <p:sp>
        <p:nvSpPr>
          <p:cNvPr id="73731" name="Rectangle 5"/>
          <p:cNvSpPr txBox="1">
            <a:spLocks noGrp="1" noChangeArrowheads="1"/>
          </p:cNvSpPr>
          <p:nvPr/>
        </p:nvSpPr>
        <p:spPr bwMode="auto">
          <a:xfrm>
            <a:off x="4022725" y="9737725"/>
            <a:ext cx="3076575" cy="477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0247" tIns="0" rIns="20247" bIns="0" anchor="b"/>
          <a:lstStyle>
            <a:lvl1pPr defTabSz="809625" eaLnBrk="0" hangingPunct="0">
              <a:defRPr>
                <a:solidFill>
                  <a:schemeClr val="tx1"/>
                </a:solidFill>
                <a:latin typeface="Arial" pitchFamily="34" charset="0"/>
                <a:ea typeface="宋体" pitchFamily="2" charset="-122"/>
              </a:defRPr>
            </a:lvl1pPr>
            <a:lvl2pPr marL="742950" indent="-285750" defTabSz="809625" eaLnBrk="0" hangingPunct="0">
              <a:defRPr>
                <a:solidFill>
                  <a:schemeClr val="tx1"/>
                </a:solidFill>
                <a:latin typeface="Arial" pitchFamily="34" charset="0"/>
                <a:ea typeface="宋体" pitchFamily="2" charset="-122"/>
              </a:defRPr>
            </a:lvl2pPr>
            <a:lvl3pPr marL="1143000" indent="-228600" defTabSz="809625" eaLnBrk="0" hangingPunct="0">
              <a:defRPr>
                <a:solidFill>
                  <a:schemeClr val="tx1"/>
                </a:solidFill>
                <a:latin typeface="Arial" pitchFamily="34" charset="0"/>
                <a:ea typeface="宋体" pitchFamily="2" charset="-122"/>
              </a:defRPr>
            </a:lvl3pPr>
            <a:lvl4pPr marL="1600200" indent="-228600" defTabSz="809625" eaLnBrk="0" hangingPunct="0">
              <a:defRPr>
                <a:solidFill>
                  <a:schemeClr val="tx1"/>
                </a:solidFill>
                <a:latin typeface="Arial" pitchFamily="34" charset="0"/>
                <a:ea typeface="宋体" pitchFamily="2" charset="-122"/>
              </a:defRPr>
            </a:lvl4pPr>
            <a:lvl5pPr marL="2057400" indent="-228600" defTabSz="809625" eaLnBrk="0" hangingPunct="0">
              <a:defRPr>
                <a:solidFill>
                  <a:schemeClr val="tx1"/>
                </a:solidFill>
                <a:latin typeface="Arial" pitchFamily="34" charset="0"/>
                <a:ea typeface="宋体" pitchFamily="2" charset="-122"/>
              </a:defRPr>
            </a:lvl5pPr>
            <a:lvl6pPr marL="2514600" indent="-228600" defTabSz="809625"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defTabSz="809625"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defTabSz="809625"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defTabSz="809625" eaLnBrk="0" fontAlgn="base" hangingPunct="0">
              <a:spcBef>
                <a:spcPct val="0"/>
              </a:spcBef>
              <a:spcAft>
                <a:spcPct val="0"/>
              </a:spcAft>
              <a:defRPr>
                <a:solidFill>
                  <a:schemeClr val="tx1"/>
                </a:solidFill>
                <a:latin typeface="Arial" pitchFamily="34" charset="0"/>
                <a:ea typeface="宋体" pitchFamily="2" charset="-122"/>
              </a:defRPr>
            </a:lvl9pPr>
          </a:lstStyle>
          <a:p>
            <a:pPr algn="r"/>
            <a:fld id="{F6C6D05D-C34C-4EE1-94EB-4E39C7C222F8}" type="slidenum">
              <a:rPr lang="de-DE" altLang="zh-CN" sz="1000" i="1">
                <a:latin typeface="Times New Roman" pitchFamily="18" charset="0"/>
              </a:rPr>
              <a:pPr algn="r"/>
              <a:t>24</a:t>
            </a:fld>
            <a:endParaRPr lang="de-DE" altLang="zh-CN" sz="1000" i="1">
              <a:latin typeface="Times New Roman" pitchFamily="18" charset="0"/>
            </a:endParaRPr>
          </a:p>
        </p:txBody>
      </p:sp>
      <p:sp>
        <p:nvSpPr>
          <p:cNvPr id="73732" name="Rectangle 2"/>
          <p:cNvSpPr>
            <a:spLocks noChangeArrowheads="1" noTextEdit="1"/>
          </p:cNvSpPr>
          <p:nvPr>
            <p:ph type="sldImg"/>
          </p:nvPr>
        </p:nvSpPr>
        <p:spPr>
          <a:xfrm>
            <a:off x="1162050" y="893763"/>
            <a:ext cx="4775200" cy="3581400"/>
          </a:xfrm>
          <a:ln/>
        </p:spPr>
      </p:sp>
      <p:sp>
        <p:nvSpPr>
          <p:cNvPr id="73733" name="Rectangle 3"/>
          <p:cNvSpPr>
            <a:spLocks noGrp="1" noChangeArrowheads="1"/>
          </p:cNvSpPr>
          <p:nvPr>
            <p:ph type="body" idx="1"/>
          </p:nvPr>
        </p:nvSpPr>
        <p:spPr>
          <a:xfrm>
            <a:off x="946150" y="4865688"/>
            <a:ext cx="5207000" cy="43005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7863" tIns="48931" rIns="97863" bIns="48931"/>
          <a:lstStyle/>
          <a:p>
            <a:pPr eaLnBrk="1" hangingPunct="1"/>
            <a:endParaRPr lang="en-US" altLang="zh-CN" smtClean="0">
              <a:latin typeface="Arial" pitchFamily="34" charset="0"/>
              <a:cs typeface="Arial"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953E3478-34D9-44D5-AE5F-7D5111FD9B4B}" type="slidenum">
              <a:rPr lang="de-DE" altLang="zh-CN" smtClean="0">
                <a:cs typeface="Arial" pitchFamily="34" charset="0"/>
              </a:rPr>
              <a:pPr eaLnBrk="1" hangingPunct="1"/>
              <a:t>25</a:t>
            </a:fld>
            <a:endParaRPr lang="de-DE" altLang="zh-CN" smtClean="0">
              <a:cs typeface="Arial" pitchFamily="34" charset="0"/>
            </a:endParaRPr>
          </a:p>
        </p:txBody>
      </p:sp>
      <p:sp>
        <p:nvSpPr>
          <p:cNvPr id="74755" name="Rectangle 2"/>
          <p:cNvSpPr>
            <a:spLocks noRot="1" noChangeArrowheads="1" noTextEdit="1"/>
          </p:cNvSpPr>
          <p:nvPr>
            <p:ph type="sldImg"/>
          </p:nvPr>
        </p:nvSpPr>
        <p:spPr>
          <a:xfrm>
            <a:off x="1162050" y="893763"/>
            <a:ext cx="4775200" cy="3581400"/>
          </a:xfrm>
          <a:ln/>
        </p:spPr>
      </p:sp>
      <p:sp>
        <p:nvSpPr>
          <p:cNvPr id="74756" name="Rectangle 3"/>
          <p:cNvSpPr>
            <a:spLocks noGrp="1" noChangeArrowheads="1"/>
          </p:cNvSpPr>
          <p:nvPr>
            <p:ph type="body" idx="1"/>
          </p:nvPr>
        </p:nvSpPr>
        <p:spPr>
          <a:xfrm>
            <a:off x="946150" y="4865688"/>
            <a:ext cx="5207000" cy="43005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zh-CN" smtClean="0">
              <a:latin typeface="Arial" pitchFamily="34" charset="0"/>
              <a:cs typeface="Arial"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4C418A49-AD9E-47B4-9C4F-EBBF1A3C89E5}" type="slidenum">
              <a:rPr lang="de-DE" altLang="zh-CN" smtClean="0">
                <a:cs typeface="Arial" pitchFamily="34" charset="0"/>
              </a:rPr>
              <a:pPr eaLnBrk="1" hangingPunct="1"/>
              <a:t>27</a:t>
            </a:fld>
            <a:endParaRPr lang="de-DE" altLang="zh-CN" smtClean="0">
              <a:cs typeface="Arial" pitchFamily="34" charset="0"/>
            </a:endParaRPr>
          </a:p>
        </p:txBody>
      </p:sp>
      <p:sp>
        <p:nvSpPr>
          <p:cNvPr id="75779" name="Rectangle 2"/>
          <p:cNvSpPr>
            <a:spLocks noRot="1" noChangeArrowheads="1" noTextEdit="1"/>
          </p:cNvSpPr>
          <p:nvPr>
            <p:ph type="sldImg"/>
          </p:nvPr>
        </p:nvSpPr>
        <p:spPr>
          <a:xfrm>
            <a:off x="1162050" y="893763"/>
            <a:ext cx="4775200" cy="3581400"/>
          </a:xfrm>
          <a:ln/>
        </p:spPr>
      </p:sp>
      <p:sp>
        <p:nvSpPr>
          <p:cNvPr id="75780" name="Rectangle 3"/>
          <p:cNvSpPr>
            <a:spLocks noGrp="1" noChangeArrowheads="1"/>
          </p:cNvSpPr>
          <p:nvPr>
            <p:ph type="body" idx="1"/>
          </p:nvPr>
        </p:nvSpPr>
        <p:spPr>
          <a:xfrm>
            <a:off x="946150" y="4865688"/>
            <a:ext cx="5207000" cy="43005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zh-CN" smtClean="0">
              <a:latin typeface="Arial" pitchFamily="34" charset="0"/>
              <a:cs typeface="Arial"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5BFDB673-6169-49EF-92E4-573D43807946}" type="slidenum">
              <a:rPr lang="de-DE" altLang="zh-CN" smtClean="0">
                <a:cs typeface="Arial" pitchFamily="34" charset="0"/>
              </a:rPr>
              <a:pPr eaLnBrk="1" hangingPunct="1"/>
              <a:t>28</a:t>
            </a:fld>
            <a:endParaRPr lang="de-DE" altLang="zh-CN" smtClean="0">
              <a:cs typeface="Arial" pitchFamily="34" charset="0"/>
            </a:endParaRPr>
          </a:p>
        </p:txBody>
      </p:sp>
      <p:sp>
        <p:nvSpPr>
          <p:cNvPr id="76803" name="Rectangle 2"/>
          <p:cNvSpPr>
            <a:spLocks noRot="1" noChangeArrowheads="1" noTextEdit="1"/>
          </p:cNvSpPr>
          <p:nvPr>
            <p:ph type="sldImg"/>
          </p:nvPr>
        </p:nvSpPr>
        <p:spPr>
          <a:xfrm>
            <a:off x="1162050" y="893763"/>
            <a:ext cx="4775200" cy="3581400"/>
          </a:xfrm>
          <a:ln/>
        </p:spPr>
      </p:sp>
      <p:sp>
        <p:nvSpPr>
          <p:cNvPr id="76804" name="Rectangle 3"/>
          <p:cNvSpPr>
            <a:spLocks noGrp="1" noChangeArrowheads="1"/>
          </p:cNvSpPr>
          <p:nvPr>
            <p:ph type="body" idx="1"/>
          </p:nvPr>
        </p:nvSpPr>
        <p:spPr>
          <a:xfrm>
            <a:off x="946150" y="4865688"/>
            <a:ext cx="5207000" cy="43005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zh-CN" smtClean="0">
              <a:latin typeface="Arial" pitchFamily="34" charset="0"/>
              <a:cs typeface="Arial" pitchFamily="34"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22FCEE9B-39F6-4D90-B8FC-ED0E208D09AA}" type="slidenum">
              <a:rPr lang="de-DE" altLang="zh-CN" smtClean="0">
                <a:cs typeface="Arial" pitchFamily="34" charset="0"/>
              </a:rPr>
              <a:pPr eaLnBrk="1" hangingPunct="1"/>
              <a:t>29</a:t>
            </a:fld>
            <a:endParaRPr lang="de-DE" altLang="zh-CN" smtClean="0">
              <a:cs typeface="Arial" pitchFamily="34" charset="0"/>
            </a:endParaRPr>
          </a:p>
        </p:txBody>
      </p:sp>
      <p:sp>
        <p:nvSpPr>
          <p:cNvPr id="77827" name="Rectangle 2"/>
          <p:cNvSpPr>
            <a:spLocks noRot="1" noChangeArrowheads="1" noTextEdit="1"/>
          </p:cNvSpPr>
          <p:nvPr>
            <p:ph type="sldImg"/>
          </p:nvPr>
        </p:nvSpPr>
        <p:spPr>
          <a:xfrm>
            <a:off x="1162050" y="893763"/>
            <a:ext cx="4775200" cy="3581400"/>
          </a:xfrm>
          <a:ln/>
        </p:spPr>
      </p:sp>
      <p:sp>
        <p:nvSpPr>
          <p:cNvPr id="77828" name="Rectangle 3"/>
          <p:cNvSpPr>
            <a:spLocks noGrp="1" noChangeArrowheads="1"/>
          </p:cNvSpPr>
          <p:nvPr>
            <p:ph type="body" idx="1"/>
          </p:nvPr>
        </p:nvSpPr>
        <p:spPr>
          <a:xfrm>
            <a:off x="946150" y="4865688"/>
            <a:ext cx="5207000" cy="43005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zh-CN" smtClean="0">
              <a:latin typeface="Arial" pitchFamily="34" charset="0"/>
              <a:cs typeface="Arial" pitchFamily="34"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D5C9F54B-746F-4112-AEEA-4CCCEC23E4B4}" type="slidenum">
              <a:rPr lang="en-US" altLang="zh-CN" smtClean="0"/>
              <a:pPr eaLnBrk="1" hangingPunct="1"/>
              <a:t>30</a:t>
            </a:fld>
            <a:endParaRPr lang="en-US" altLang="zh-CN" smtClean="0"/>
          </a:p>
        </p:txBody>
      </p:sp>
      <p:sp>
        <p:nvSpPr>
          <p:cNvPr id="78851" name="Rectangle 2"/>
          <p:cNvSpPr>
            <a:spLocks noRot="1" noChangeArrowheads="1" noTextEdit="1"/>
          </p:cNvSpPr>
          <p:nvPr>
            <p:ph type="sldImg"/>
          </p:nvPr>
        </p:nvSpPr>
        <p:spPr>
          <a:ln/>
        </p:spPr>
      </p:sp>
      <p:sp>
        <p:nvSpPr>
          <p:cNvPr id="788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zh-CN" smtClean="0">
              <a:latin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91F12BEA-083F-49C6-AD78-4F4EDA90960A}" type="slidenum">
              <a:rPr lang="en-US" altLang="zh-CN" smtClean="0"/>
              <a:pPr eaLnBrk="1" hangingPunct="1"/>
              <a:t>11</a:t>
            </a:fld>
            <a:endParaRPr lang="en-US" altLang="zh-CN" smtClean="0"/>
          </a:p>
        </p:txBody>
      </p:sp>
      <p:sp>
        <p:nvSpPr>
          <p:cNvPr id="61443" name="Rectangle 2"/>
          <p:cNvSpPr>
            <a:spLocks noRot="1" noChangeArrowheads="1" noTextEdit="1"/>
          </p:cNvSpPr>
          <p:nvPr>
            <p:ph type="sldImg"/>
          </p:nvPr>
        </p:nvSpPr>
        <p:spPr>
          <a:ln/>
        </p:spPr>
      </p:sp>
      <p:sp>
        <p:nvSpPr>
          <p:cNvPr id="614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zh-CN" smtClean="0">
              <a:latin typeface="Arial" pitchFamily="34"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37F8C966-DD2B-490C-8E0F-BCA32F435869}" type="slidenum">
              <a:rPr lang="en-US" altLang="zh-CN" smtClean="0"/>
              <a:pPr eaLnBrk="1" hangingPunct="1"/>
              <a:t>31</a:t>
            </a:fld>
            <a:endParaRPr lang="en-US" altLang="zh-CN" smtClean="0"/>
          </a:p>
        </p:txBody>
      </p:sp>
      <p:sp>
        <p:nvSpPr>
          <p:cNvPr id="79875" name="Rectangle 2"/>
          <p:cNvSpPr>
            <a:spLocks noRot="1" noChangeArrowheads="1" noTextEdit="1"/>
          </p:cNvSpPr>
          <p:nvPr>
            <p:ph type="sldImg"/>
          </p:nvPr>
        </p:nvSpPr>
        <p:spPr>
          <a:ln/>
        </p:spPr>
      </p:sp>
      <p:sp>
        <p:nvSpPr>
          <p:cNvPr id="798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zh-CN" smtClean="0">
              <a:latin typeface="Arial" pitchFamily="34"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F173EDF0-0FA8-4E7D-B695-94B2A1BF7113}" type="slidenum">
              <a:rPr lang="en-US" altLang="zh-CN" smtClean="0"/>
              <a:pPr eaLnBrk="1" hangingPunct="1"/>
              <a:t>32</a:t>
            </a:fld>
            <a:endParaRPr lang="en-US" altLang="zh-CN" smtClean="0"/>
          </a:p>
        </p:txBody>
      </p:sp>
      <p:sp>
        <p:nvSpPr>
          <p:cNvPr id="80899" name="Rectangle 2"/>
          <p:cNvSpPr>
            <a:spLocks noRot="1" noChangeArrowheads="1" noTextEdit="1"/>
          </p:cNvSpPr>
          <p:nvPr>
            <p:ph type="sldImg"/>
          </p:nvPr>
        </p:nvSpPr>
        <p:spPr>
          <a:ln/>
        </p:spPr>
      </p:sp>
      <p:sp>
        <p:nvSpPr>
          <p:cNvPr id="809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zh-CN" smtClean="0">
              <a:latin typeface="Arial" pitchFamily="34"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F7BE330F-3153-472C-B3FF-B8C440D9F642}" type="slidenum">
              <a:rPr lang="zh-CN" altLang="en-US" smtClean="0">
                <a:ea typeface="宋体" pitchFamily="2" charset="-122"/>
              </a:rPr>
              <a:pPr/>
              <a:t>39</a:t>
            </a:fld>
            <a:endParaRPr lang="en-US" altLang="zh-CN" smtClean="0">
              <a:ea typeface="宋体" pitchFamily="2" charset="-122"/>
            </a:endParaRPr>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a:ln/>
        </p:spPr>
        <p:txBody>
          <a:bodyPr/>
          <a:lstStyle/>
          <a:p>
            <a:pPr eaLnBrk="1" hangingPunct="1"/>
            <a:endParaRPr lang="zh-CN" altLang="en-US" smtClean="0">
              <a:ea typeface="宋体" pitchFamily="2" charset="-122"/>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p:txBody>
          <a:bodyPr/>
          <a:lstStyle/>
          <a:p>
            <a:pPr>
              <a:defRPr/>
            </a:pPr>
            <a:fld id="{B421930E-4C42-4EAF-B725-F639DA71D5D2}" type="slidenum">
              <a:rPr lang="zh-CN" altLang="en-US" smtClean="0"/>
              <a:pPr>
                <a:defRPr/>
              </a:pPr>
              <a:t>48</a:t>
            </a:fld>
            <a:endParaRPr lang="en-US" altLang="zh-CN" smtClean="0"/>
          </a:p>
        </p:txBody>
      </p:sp>
      <p:sp>
        <p:nvSpPr>
          <p:cNvPr id="4608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zh-CN" alt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zh-CN" altLang="en-US" smtClean="0"/>
              <a:t>：</a:t>
            </a:r>
            <a:r>
              <a:rPr lang="en-US" altLang="zh-CN" smtClean="0"/>
              <a:t>【</a:t>
            </a:r>
            <a:r>
              <a:rPr lang="zh-CN" altLang="en-US" smtClean="0"/>
              <a:t>微博传播规律</a:t>
            </a:r>
            <a:r>
              <a:rPr lang="en-US" altLang="zh-CN" smtClean="0"/>
              <a:t>】Yahoo Research</a:t>
            </a:r>
            <a:r>
              <a:rPr lang="zh-CN" altLang="en-US" smtClean="0"/>
              <a:t>针对地震发生后一小时</a:t>
            </a:r>
            <a:r>
              <a:rPr lang="en-US" altLang="zh-CN" smtClean="0"/>
              <a:t>twitter</a:t>
            </a:r>
            <a:r>
              <a:rPr lang="zh-CN" altLang="en-US" smtClean="0"/>
              <a:t>相关微博数据研究显示，“地震”相关微博通过社交网络迅速传播。半小时内即产生小团体内传播圈，部分呈树状形式，部分因相互评论呈环状形式；最远传播路径与六度空间分割理论相符。</a:t>
            </a:r>
          </a:p>
        </p:txBody>
      </p:sp>
      <p:sp>
        <p:nvSpPr>
          <p:cNvPr id="4" name="灯片编号占位符 3"/>
          <p:cNvSpPr>
            <a:spLocks noGrp="1"/>
          </p:cNvSpPr>
          <p:nvPr>
            <p:ph type="sldNum" sz="quarter" idx="5"/>
          </p:nvPr>
        </p:nvSpPr>
        <p:spPr/>
        <p:txBody>
          <a:bodyPr/>
          <a:lstStyle/>
          <a:p>
            <a:pPr>
              <a:defRPr/>
            </a:pPr>
            <a:fld id="{1C3D7CB5-017B-4620-9373-BE6C8088F830}" type="slidenum">
              <a:rPr lang="zh-CN" altLang="en-US" smtClean="0"/>
              <a:pPr>
                <a:defRPr/>
              </a:pPr>
              <a:t>53</a:t>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CN" altLang="en-US" smtClean="0"/>
          </a:p>
        </p:txBody>
      </p:sp>
      <p:sp>
        <p:nvSpPr>
          <p:cNvPr id="4" name="灯片编号占位符 3"/>
          <p:cNvSpPr>
            <a:spLocks noGrp="1"/>
          </p:cNvSpPr>
          <p:nvPr>
            <p:ph type="sldNum" sz="quarter" idx="5"/>
          </p:nvPr>
        </p:nvSpPr>
        <p:spPr/>
        <p:txBody>
          <a:bodyPr/>
          <a:lstStyle/>
          <a:p>
            <a:pPr>
              <a:defRPr/>
            </a:pPr>
            <a:fld id="{3CC588EB-A302-4250-A39E-8159FC21DFC9}" type="slidenum">
              <a:rPr lang="zh-CN" altLang="en-US" smtClean="0"/>
              <a:pPr>
                <a:defRPr/>
              </a:pPr>
              <a:t>57</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A3F8AD91-629F-402D-AD71-56CA63D6F672}" type="slidenum">
              <a:rPr lang="en-US" altLang="zh-CN" smtClean="0"/>
              <a:pPr eaLnBrk="1" hangingPunct="1"/>
              <a:t>12</a:t>
            </a:fld>
            <a:endParaRPr lang="en-US" altLang="zh-CN" smtClean="0"/>
          </a:p>
        </p:txBody>
      </p:sp>
      <p:sp>
        <p:nvSpPr>
          <p:cNvPr id="62467" name="Rectangle 2"/>
          <p:cNvSpPr>
            <a:spLocks noRot="1" noChangeArrowheads="1" noTextEdit="1"/>
          </p:cNvSpPr>
          <p:nvPr>
            <p:ph type="sldImg"/>
          </p:nvPr>
        </p:nvSpPr>
        <p:spPr>
          <a:ln/>
        </p:spPr>
      </p:sp>
      <p:sp>
        <p:nvSpPr>
          <p:cNvPr id="624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zh-CN" altLang="en-US" smtClean="0">
                <a:latin typeface="Arial" pitchFamily="34" charset="0"/>
              </a:rPr>
              <a:t>差异：技术性有人为因素，社会分歧，找到错误和责任。</a:t>
            </a:r>
          </a:p>
          <a:p>
            <a:pPr eaLnBrk="1" hangingPunct="1"/>
            <a:endParaRPr lang="en-US" altLang="zh-CN" smtClean="0">
              <a:latin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A6FA9B17-1813-4942-A35E-B5E5040CA52A}" type="slidenum">
              <a:rPr lang="en-US" altLang="zh-CN" smtClean="0"/>
              <a:pPr eaLnBrk="1" hangingPunct="1"/>
              <a:t>13</a:t>
            </a:fld>
            <a:endParaRPr lang="en-US" altLang="zh-CN" smtClean="0"/>
          </a:p>
        </p:txBody>
      </p:sp>
      <p:sp>
        <p:nvSpPr>
          <p:cNvPr id="63491" name="Rectangle 2"/>
          <p:cNvSpPr>
            <a:spLocks noRot="1" noChangeArrowheads="1" noTextEdit="1"/>
          </p:cNvSpPr>
          <p:nvPr>
            <p:ph type="sldImg"/>
          </p:nvPr>
        </p:nvSpPr>
        <p:spPr>
          <a:ln/>
        </p:spPr>
      </p:sp>
      <p:sp>
        <p:nvSpPr>
          <p:cNvPr id="634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zh-CN" smtClean="0">
              <a:latin typeface="Arial"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00581237-757A-4709-BCBC-2D7C34BE293A}" type="slidenum">
              <a:rPr lang="en-US" altLang="zh-CN" smtClean="0"/>
              <a:pPr eaLnBrk="1" hangingPunct="1"/>
              <a:t>14</a:t>
            </a:fld>
            <a:endParaRPr lang="en-US" altLang="zh-CN" smtClean="0"/>
          </a:p>
        </p:txBody>
      </p:sp>
      <p:sp>
        <p:nvSpPr>
          <p:cNvPr id="64515" name="Rectangle 2"/>
          <p:cNvSpPr>
            <a:spLocks noRot="1" noChangeArrowheads="1" noTextEdit="1"/>
          </p:cNvSpPr>
          <p:nvPr>
            <p:ph type="sldImg"/>
          </p:nvPr>
        </p:nvSpPr>
        <p:spPr>
          <a:ln/>
        </p:spPr>
      </p:sp>
      <p:sp>
        <p:nvSpPr>
          <p:cNvPr id="645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zh-CN" smtClean="0">
              <a:latin typeface="Arial"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3BD3355A-F248-4659-ADBF-0B98772D60B9}" type="slidenum">
              <a:rPr lang="en-US" altLang="zh-CN" smtClean="0"/>
              <a:pPr eaLnBrk="1" hangingPunct="1"/>
              <a:t>15</a:t>
            </a:fld>
            <a:endParaRPr lang="en-US" altLang="zh-CN" smtClean="0"/>
          </a:p>
        </p:txBody>
      </p:sp>
      <p:sp>
        <p:nvSpPr>
          <p:cNvPr id="65539" name="Rectangle 2"/>
          <p:cNvSpPr>
            <a:spLocks noRot="1" noChangeArrowheads="1" noTextEdit="1"/>
          </p:cNvSpPr>
          <p:nvPr>
            <p:ph type="sldImg"/>
          </p:nvPr>
        </p:nvSpPr>
        <p:spPr>
          <a:ln/>
        </p:spPr>
      </p:sp>
      <p:sp>
        <p:nvSpPr>
          <p:cNvPr id="655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zh-CN" smtClean="0">
              <a:latin typeface="Arial"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3046F2FA-CB17-4775-B827-C8B4389E601E}" type="slidenum">
              <a:rPr lang="en-US" altLang="zh-CN" smtClean="0"/>
              <a:pPr eaLnBrk="1" hangingPunct="1"/>
              <a:t>16</a:t>
            </a:fld>
            <a:endParaRPr lang="en-US" altLang="zh-CN" smtClean="0"/>
          </a:p>
        </p:txBody>
      </p:sp>
      <p:sp>
        <p:nvSpPr>
          <p:cNvPr id="66563" name="Rectangle 2"/>
          <p:cNvSpPr>
            <a:spLocks noRot="1" noChangeArrowheads="1" noTextEdit="1"/>
          </p:cNvSpPr>
          <p:nvPr>
            <p:ph type="sldImg"/>
          </p:nvPr>
        </p:nvSpPr>
        <p:spPr>
          <a:ln/>
        </p:spPr>
      </p:sp>
      <p:sp>
        <p:nvSpPr>
          <p:cNvPr id="665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zh-CN" altLang="en-US" smtClean="0">
                <a:latin typeface="Arial" pitchFamily="34" charset="0"/>
              </a:rPr>
              <a:t>与没有儿童期性虐待经历的学生比较，有儿童期性虐待经历的学生抑郁情绪量表得分高；健康状况自我感觉评价得分低；症状自评简表中的躯体症状、敌意、强迫症状和焦虑得分高；有过性交行为及在调查的近一年里考虑过自杀、饮酒醉过的比例高 </a:t>
            </a:r>
          </a:p>
          <a:p>
            <a:pPr lvl="1" eaLnBrk="1" hangingPunct="1"/>
            <a:r>
              <a:rPr lang="zh-CN" altLang="en-US" smtClean="0">
                <a:latin typeface="Arial" pitchFamily="34" charset="0"/>
              </a:rPr>
              <a:t>与没有儿童期性虐待经历的女生比较，有儿童期性虐待经历的女生抑郁情绪量表得分高；健康状况自我感觉评价得分低；有性交行为比例高；在调查的近</a:t>
            </a:r>
            <a:r>
              <a:rPr lang="en-US" altLang="zh-CN" smtClean="0">
                <a:latin typeface="Arial" pitchFamily="34" charset="0"/>
              </a:rPr>
              <a:t>12</a:t>
            </a:r>
            <a:r>
              <a:rPr lang="zh-CN" altLang="en-US" smtClean="0">
                <a:latin typeface="Arial" pitchFamily="34" charset="0"/>
              </a:rPr>
              <a:t>个月里有自杀意念或自杀企图、参与或卷入斗殴、以及在调查近</a:t>
            </a:r>
            <a:r>
              <a:rPr lang="en-US" altLang="zh-CN" smtClean="0">
                <a:latin typeface="Arial" pitchFamily="34" charset="0"/>
              </a:rPr>
              <a:t>30</a:t>
            </a:r>
            <a:r>
              <a:rPr lang="zh-CN" altLang="en-US" smtClean="0">
                <a:latin typeface="Arial" pitchFamily="34" charset="0"/>
              </a:rPr>
              <a:t>天里曾吸烟饮酒的发生率均明显偏高。 </a:t>
            </a:r>
          </a:p>
          <a:p>
            <a:pPr lvl="1" eaLnBrk="1" hangingPunct="1"/>
            <a:r>
              <a:rPr lang="zh-CN" altLang="en-US" smtClean="0">
                <a:latin typeface="Arial" pitchFamily="34" charset="0"/>
              </a:rPr>
              <a:t>与没有儿童期性虐待经历的男生比较，有儿童期性虐待经历的男生抑郁情绪量表得分高；自尊量表得分和健康状况自我感觉评价得分低，差异有显著性。 </a:t>
            </a:r>
          </a:p>
          <a:p>
            <a:pPr lvl="1" eaLnBrk="1" hangingPunct="1"/>
            <a:endParaRPr lang="zh-CN" altLang="en-US" smtClean="0">
              <a:latin typeface="Arial" pitchFamily="34" charset="0"/>
            </a:endParaRPr>
          </a:p>
          <a:p>
            <a:pPr eaLnBrk="1" hangingPunct="1"/>
            <a:endParaRPr lang="en-US" altLang="zh-CN" smtClean="0">
              <a:latin typeface="Arial"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65126BED-4A7D-4243-B342-175CC0C04482}" type="slidenum">
              <a:rPr lang="en-US" altLang="zh-CN" smtClean="0"/>
              <a:pPr eaLnBrk="1" hangingPunct="1"/>
              <a:t>17</a:t>
            </a:fld>
            <a:endParaRPr lang="en-US" altLang="zh-CN" smtClean="0"/>
          </a:p>
        </p:txBody>
      </p:sp>
      <p:sp>
        <p:nvSpPr>
          <p:cNvPr id="67587" name="Rectangle 2"/>
          <p:cNvSpPr>
            <a:spLocks noRot="1" noChangeArrowheads="1" noTextEdit="1"/>
          </p:cNvSpPr>
          <p:nvPr>
            <p:ph type="sldImg"/>
          </p:nvPr>
        </p:nvSpPr>
        <p:spPr>
          <a:ln/>
        </p:spPr>
      </p:sp>
      <p:sp>
        <p:nvSpPr>
          <p:cNvPr id="675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zh-CN" smtClean="0">
              <a:latin typeface="Arial"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58F25280-F633-4334-A486-E8B8D6ECA3AE}" type="slidenum">
              <a:rPr lang="de-DE" altLang="zh-CN" smtClean="0">
                <a:cs typeface="Arial" pitchFamily="34" charset="0"/>
              </a:rPr>
              <a:pPr eaLnBrk="1" hangingPunct="1"/>
              <a:t>19</a:t>
            </a:fld>
            <a:endParaRPr lang="de-DE" altLang="zh-CN" smtClean="0">
              <a:cs typeface="Arial" pitchFamily="34" charset="0"/>
            </a:endParaRPr>
          </a:p>
        </p:txBody>
      </p:sp>
      <p:sp>
        <p:nvSpPr>
          <p:cNvPr id="68611" name="Rectangle 5"/>
          <p:cNvSpPr txBox="1">
            <a:spLocks noGrp="1" noChangeArrowheads="1"/>
          </p:cNvSpPr>
          <p:nvPr/>
        </p:nvSpPr>
        <p:spPr bwMode="auto">
          <a:xfrm>
            <a:off x="4022725" y="9737725"/>
            <a:ext cx="3076575" cy="477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0247" tIns="0" rIns="20247" bIns="0" anchor="b"/>
          <a:lstStyle>
            <a:lvl1pPr defTabSz="809625" eaLnBrk="0" hangingPunct="0">
              <a:defRPr>
                <a:solidFill>
                  <a:schemeClr val="tx1"/>
                </a:solidFill>
                <a:latin typeface="Arial" pitchFamily="34" charset="0"/>
                <a:ea typeface="宋体" pitchFamily="2" charset="-122"/>
              </a:defRPr>
            </a:lvl1pPr>
            <a:lvl2pPr marL="742950" indent="-285750" defTabSz="809625" eaLnBrk="0" hangingPunct="0">
              <a:defRPr>
                <a:solidFill>
                  <a:schemeClr val="tx1"/>
                </a:solidFill>
                <a:latin typeface="Arial" pitchFamily="34" charset="0"/>
                <a:ea typeface="宋体" pitchFamily="2" charset="-122"/>
              </a:defRPr>
            </a:lvl2pPr>
            <a:lvl3pPr marL="1143000" indent="-228600" defTabSz="809625" eaLnBrk="0" hangingPunct="0">
              <a:defRPr>
                <a:solidFill>
                  <a:schemeClr val="tx1"/>
                </a:solidFill>
                <a:latin typeface="Arial" pitchFamily="34" charset="0"/>
                <a:ea typeface="宋体" pitchFamily="2" charset="-122"/>
              </a:defRPr>
            </a:lvl3pPr>
            <a:lvl4pPr marL="1600200" indent="-228600" defTabSz="809625" eaLnBrk="0" hangingPunct="0">
              <a:defRPr>
                <a:solidFill>
                  <a:schemeClr val="tx1"/>
                </a:solidFill>
                <a:latin typeface="Arial" pitchFamily="34" charset="0"/>
                <a:ea typeface="宋体" pitchFamily="2" charset="-122"/>
              </a:defRPr>
            </a:lvl4pPr>
            <a:lvl5pPr marL="2057400" indent="-228600" defTabSz="809625" eaLnBrk="0" hangingPunct="0">
              <a:defRPr>
                <a:solidFill>
                  <a:schemeClr val="tx1"/>
                </a:solidFill>
                <a:latin typeface="Arial" pitchFamily="34" charset="0"/>
                <a:ea typeface="宋体" pitchFamily="2" charset="-122"/>
              </a:defRPr>
            </a:lvl5pPr>
            <a:lvl6pPr marL="2514600" indent="-228600" defTabSz="809625"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defTabSz="809625"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defTabSz="809625"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defTabSz="809625" eaLnBrk="0" fontAlgn="base" hangingPunct="0">
              <a:spcBef>
                <a:spcPct val="0"/>
              </a:spcBef>
              <a:spcAft>
                <a:spcPct val="0"/>
              </a:spcAft>
              <a:defRPr>
                <a:solidFill>
                  <a:schemeClr val="tx1"/>
                </a:solidFill>
                <a:latin typeface="Arial" pitchFamily="34" charset="0"/>
                <a:ea typeface="宋体" pitchFamily="2" charset="-122"/>
              </a:defRPr>
            </a:lvl9pPr>
          </a:lstStyle>
          <a:p>
            <a:pPr algn="r"/>
            <a:fld id="{414499F7-1F96-45B7-A98D-2F6F17C8B6FD}" type="slidenum">
              <a:rPr lang="de-DE" altLang="zh-CN" sz="1000" i="1">
                <a:latin typeface="Times New Roman" pitchFamily="18" charset="0"/>
              </a:rPr>
              <a:pPr algn="r"/>
              <a:t>19</a:t>
            </a:fld>
            <a:endParaRPr lang="de-DE" altLang="zh-CN" sz="1000" i="1">
              <a:latin typeface="Times New Roman" pitchFamily="18" charset="0"/>
            </a:endParaRPr>
          </a:p>
        </p:txBody>
      </p:sp>
      <p:sp>
        <p:nvSpPr>
          <p:cNvPr id="68612" name="Rectangle 2"/>
          <p:cNvSpPr>
            <a:spLocks noChangeArrowheads="1" noTextEdit="1"/>
          </p:cNvSpPr>
          <p:nvPr>
            <p:ph type="sldImg"/>
          </p:nvPr>
        </p:nvSpPr>
        <p:spPr>
          <a:xfrm>
            <a:off x="1162050" y="893763"/>
            <a:ext cx="4775200" cy="3581400"/>
          </a:xfrm>
          <a:ln/>
        </p:spPr>
      </p:sp>
      <p:sp>
        <p:nvSpPr>
          <p:cNvPr id="68613" name="Rectangle 3"/>
          <p:cNvSpPr>
            <a:spLocks noGrp="1" noChangeArrowheads="1"/>
          </p:cNvSpPr>
          <p:nvPr>
            <p:ph type="body" idx="1"/>
          </p:nvPr>
        </p:nvSpPr>
        <p:spPr>
          <a:xfrm>
            <a:off x="946150" y="4865688"/>
            <a:ext cx="5207000" cy="43005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7863" tIns="48931" rIns="97863" bIns="48931"/>
          <a:lstStyle/>
          <a:p>
            <a:pPr eaLnBrk="1" hangingPunct="1"/>
            <a:endParaRPr lang="en-US" altLang="zh-CN" smtClean="0">
              <a:latin typeface="Arial" pitchFamily="34" charset="0"/>
              <a:cs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28" name="日期占位符 27"/>
          <p:cNvSpPr>
            <a:spLocks noGrp="1"/>
          </p:cNvSpPr>
          <p:nvPr>
            <p:ph type="dt" sz="half" idx="10"/>
          </p:nvPr>
        </p:nvSpPr>
        <p:spPr/>
        <p:txBody>
          <a:bodyPr/>
          <a:lstStyle>
            <a:extLst/>
          </a:lstStyle>
          <a:p>
            <a:pPr>
              <a:defRPr/>
            </a:pPr>
            <a:endParaRPr lang="en-US" altLang="zh-CN"/>
          </a:p>
        </p:txBody>
      </p:sp>
      <p:sp>
        <p:nvSpPr>
          <p:cNvPr id="17" name="页脚占位符 16"/>
          <p:cNvSpPr>
            <a:spLocks noGrp="1"/>
          </p:cNvSpPr>
          <p:nvPr>
            <p:ph type="ftr" sz="quarter" idx="11"/>
          </p:nvPr>
        </p:nvSpPr>
        <p:spPr/>
        <p:txBody>
          <a:bodyPr/>
          <a:lstStyle>
            <a:extLst/>
          </a:lstStyle>
          <a:p>
            <a:pPr>
              <a:defRPr/>
            </a:pPr>
            <a:endParaRPr lang="en-US" altLang="zh-CN"/>
          </a:p>
        </p:txBody>
      </p:sp>
      <p:sp>
        <p:nvSpPr>
          <p:cNvPr id="29" name="灯片编号占位符 28"/>
          <p:cNvSpPr>
            <a:spLocks noGrp="1"/>
          </p:cNvSpPr>
          <p:nvPr>
            <p:ph type="sldNum" sz="quarter" idx="12"/>
          </p:nvPr>
        </p:nvSpPr>
        <p:spPr/>
        <p:txBody>
          <a:bodyPr/>
          <a:lstStyle>
            <a:extLst/>
          </a:lstStyle>
          <a:p>
            <a:pPr>
              <a:defRPr/>
            </a:pPr>
            <a:fld id="{7AE1DA70-640E-4650-8509-3CCDB5FEC2F3}" type="slidenum">
              <a:rPr lang="en-US" altLang="zh-CN" smtClean="0"/>
              <a:pPr>
                <a:defRPr/>
              </a:pPr>
              <a:t>‹#›</a:t>
            </a:fld>
            <a:endParaRPr lang="en-US" altLang="zh-CN"/>
          </a:p>
        </p:txBody>
      </p:sp>
      <p:sp>
        <p:nvSpPr>
          <p:cNvPr id="32" name="矩形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矩形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矩形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矩形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矩形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标题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zh-CN" altLang="en-US" smtClean="0"/>
              <a:t>单击此处编辑母版标题样式</a:t>
            </a:r>
            <a:endParaRPr kumimoji="0" lang="en-US"/>
          </a:p>
        </p:txBody>
      </p:sp>
      <p:sp>
        <p:nvSpPr>
          <p:cNvPr id="9" name="副标题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zh-CN" altLang="en-US" smtClean="0"/>
              <a:t>单击此处编辑母版副标题样式</a:t>
            </a:r>
            <a:endParaRPr kumimoji="0" lang="en-US"/>
          </a:p>
        </p:txBody>
      </p:sp>
      <p:sp>
        <p:nvSpPr>
          <p:cNvPr id="56" name="矩形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矩形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矩形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矩形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extLs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pPr>
              <a:defRPr/>
            </a:pPr>
            <a:endParaRPr lang="en-US" altLang="zh-CN"/>
          </a:p>
        </p:txBody>
      </p:sp>
      <p:sp>
        <p:nvSpPr>
          <p:cNvPr id="5" name="页脚占位符 4"/>
          <p:cNvSpPr>
            <a:spLocks noGrp="1"/>
          </p:cNvSpPr>
          <p:nvPr>
            <p:ph type="ftr" sz="quarter" idx="11"/>
          </p:nvPr>
        </p:nvSpPr>
        <p:spPr/>
        <p:txBody>
          <a:bodyPr/>
          <a:lstStyle>
            <a:extLst/>
          </a:lstStyle>
          <a:p>
            <a:pPr>
              <a:defRPr/>
            </a:pPr>
            <a:endParaRPr lang="en-US" altLang="zh-CN"/>
          </a:p>
        </p:txBody>
      </p:sp>
      <p:sp>
        <p:nvSpPr>
          <p:cNvPr id="6" name="灯片编号占位符 5"/>
          <p:cNvSpPr>
            <a:spLocks noGrp="1"/>
          </p:cNvSpPr>
          <p:nvPr>
            <p:ph type="sldNum" sz="quarter" idx="12"/>
          </p:nvPr>
        </p:nvSpPr>
        <p:spPr/>
        <p:txBody>
          <a:bodyPr/>
          <a:lstStyle>
            <a:extLst/>
          </a:lstStyle>
          <a:p>
            <a:pPr>
              <a:defRPr/>
            </a:pPr>
            <a:fld id="{E29C5D80-CCCF-4ED1-9708-472BA53CA90E}" type="slidenum">
              <a:rPr lang="en-US" altLang="zh-CN" smtClean="0"/>
              <a:pPr>
                <a:defRPr/>
              </a:pPr>
              <a:t>‹#›</a:t>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9"/>
            <a:ext cx="1981200" cy="5851525"/>
          </a:xfrm>
        </p:spPr>
        <p:txBody>
          <a:bodyPr vert="eaVert" anchor="ctr"/>
          <a:lstStyle>
            <a:extLs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609600" y="274639"/>
            <a:ext cx="5867400" cy="5851525"/>
          </a:xfrm>
        </p:spPr>
        <p:txBody>
          <a:bodyPr vert="eaVert"/>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pPr>
              <a:defRPr/>
            </a:pPr>
            <a:endParaRPr lang="en-US" altLang="zh-CN"/>
          </a:p>
        </p:txBody>
      </p:sp>
      <p:sp>
        <p:nvSpPr>
          <p:cNvPr id="5" name="页脚占位符 4"/>
          <p:cNvSpPr>
            <a:spLocks noGrp="1"/>
          </p:cNvSpPr>
          <p:nvPr>
            <p:ph type="ftr" sz="quarter" idx="11"/>
          </p:nvPr>
        </p:nvSpPr>
        <p:spPr/>
        <p:txBody>
          <a:bodyPr/>
          <a:lstStyle>
            <a:extLst/>
          </a:lstStyle>
          <a:p>
            <a:pPr>
              <a:defRPr/>
            </a:pPr>
            <a:endParaRPr lang="en-US" altLang="zh-CN"/>
          </a:p>
        </p:txBody>
      </p:sp>
      <p:sp>
        <p:nvSpPr>
          <p:cNvPr id="6" name="灯片编号占位符 5"/>
          <p:cNvSpPr>
            <a:spLocks noGrp="1"/>
          </p:cNvSpPr>
          <p:nvPr>
            <p:ph type="sldNum" sz="quarter" idx="12"/>
          </p:nvPr>
        </p:nvSpPr>
        <p:spPr/>
        <p:txBody>
          <a:bodyPr/>
          <a:lstStyle>
            <a:extLst/>
          </a:lstStyle>
          <a:p>
            <a:pPr>
              <a:defRPr/>
            </a:pPr>
            <a:fld id="{18B1BE00-AFB5-409F-8BDC-6434A0DAB918}" type="slidenum">
              <a:rPr lang="en-US" altLang="zh-CN" smtClean="0"/>
              <a:pPr>
                <a:defRPr/>
              </a:pPr>
              <a:t>‹#›</a:t>
            </a:fld>
            <a:endParaRPr lang="en-US" altLang="zh-C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hart">
  <p:cSld name="标题，文本与图表">
    <p:spTree>
      <p:nvGrpSpPr>
        <p:cNvPr id="1" name=""/>
        <p:cNvGrpSpPr/>
        <p:nvPr/>
      </p:nvGrpSpPr>
      <p:grpSpPr>
        <a:xfrm>
          <a:off x="0" y="0"/>
          <a:ext cx="0" cy="0"/>
          <a:chOff x="0" y="0"/>
          <a:chExt cx="0" cy="0"/>
        </a:xfrm>
      </p:grpSpPr>
      <p:sp>
        <p:nvSpPr>
          <p:cNvPr id="2" name="标题 1"/>
          <p:cNvSpPr>
            <a:spLocks noGrp="1"/>
          </p:cNvSpPr>
          <p:nvPr>
            <p:ph type="title"/>
          </p:nvPr>
        </p:nvSpPr>
        <p:spPr>
          <a:xfrm>
            <a:off x="457200" y="277813"/>
            <a:ext cx="8229600" cy="1139825"/>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457200" y="1600200"/>
            <a:ext cx="4038600" cy="453072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图表占位符 3"/>
          <p:cNvSpPr>
            <a:spLocks noGrp="1"/>
          </p:cNvSpPr>
          <p:nvPr>
            <p:ph type="chart" sz="half" idx="2"/>
          </p:nvPr>
        </p:nvSpPr>
        <p:spPr>
          <a:xfrm>
            <a:off x="4648200" y="1600200"/>
            <a:ext cx="4038600" cy="4530725"/>
          </a:xfrm>
        </p:spPr>
        <p:txBody>
          <a:bodyPr/>
          <a:lstStyle/>
          <a:p>
            <a:pPr lvl="0"/>
            <a:endParaRPr lang="zh-CN" altLang="en-US" noProof="0" smtClean="0"/>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7C6F368D-09B5-48C7-B746-4BEE487BD5A2}" type="slidenum">
              <a:rPr lang="en-US" altLang="zh-CN"/>
              <a:pPr>
                <a:defRPr/>
              </a:pPr>
              <a:t>‹#›</a:t>
            </a:fld>
            <a:endParaRPr lang="en-US" altLang="zh-CN"/>
          </a:p>
        </p:txBody>
      </p:sp>
    </p:spTree>
    <p:extLst>
      <p:ext uri="{BB962C8B-B14F-4D97-AF65-F5344CB8AC3E}">
        <p14:creationId xmlns:p14="http://schemas.microsoft.com/office/powerpoint/2010/main" val="30265817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extLst/>
          </a:lstStyle>
          <a:p>
            <a:r>
              <a:rPr kumimoji="0" lang="zh-CN" altLang="en-US" smtClean="0"/>
              <a:t>单击此处编辑母版标题样式</a:t>
            </a:r>
            <a:endParaRPr kumimoji="0" lang="en-US"/>
          </a:p>
        </p:txBody>
      </p:sp>
      <p:sp>
        <p:nvSpPr>
          <p:cNvPr id="3" name="内容占位符 2"/>
          <p:cNvSpPr>
            <a:spLocks noGrp="1"/>
          </p:cNvSpPr>
          <p:nvPr>
            <p:ph idx="1"/>
          </p:nvPr>
        </p:nvSpPr>
        <p:spPr/>
        <p:txBody>
          <a:bodyPr/>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pPr>
              <a:defRPr/>
            </a:pPr>
            <a:endParaRPr lang="en-US" altLang="zh-CN"/>
          </a:p>
        </p:txBody>
      </p:sp>
      <p:sp>
        <p:nvSpPr>
          <p:cNvPr id="5" name="页脚占位符 4"/>
          <p:cNvSpPr>
            <a:spLocks noGrp="1"/>
          </p:cNvSpPr>
          <p:nvPr>
            <p:ph type="ftr" sz="quarter" idx="11"/>
          </p:nvPr>
        </p:nvSpPr>
        <p:spPr/>
        <p:txBody>
          <a:bodyPr/>
          <a:lstStyle>
            <a:extLst/>
          </a:lstStyle>
          <a:p>
            <a:pPr>
              <a:defRPr/>
            </a:pPr>
            <a:endParaRPr lang="en-US" altLang="zh-CN"/>
          </a:p>
        </p:txBody>
      </p:sp>
      <p:sp>
        <p:nvSpPr>
          <p:cNvPr id="6" name="灯片编号占位符 5"/>
          <p:cNvSpPr>
            <a:spLocks noGrp="1"/>
          </p:cNvSpPr>
          <p:nvPr>
            <p:ph type="sldNum" sz="quarter" idx="12"/>
          </p:nvPr>
        </p:nvSpPr>
        <p:spPr/>
        <p:txBody>
          <a:bodyPr/>
          <a:lstStyle>
            <a:extLst/>
          </a:lstStyle>
          <a:p>
            <a:pPr>
              <a:defRPr/>
            </a:pPr>
            <a:fld id="{2FF9E212-3998-4F15-B146-755F51B2FD68}" type="slidenum">
              <a:rPr lang="en-US" altLang="zh-CN" smtClean="0"/>
              <a:pPr>
                <a:defRPr/>
              </a:pPr>
              <a:t>‹#›</a:t>
            </a:fld>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14" name="任意多边形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任意多边形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任意多边形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任意多边形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任意多边形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任意多边形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任意多边形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任意多边形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任意多边形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任意多边形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任意多边形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任意多边形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任意多边形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任意多边形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任意多边形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文本占位符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zh-CN" altLang="en-US" smtClean="0"/>
              <a:t>单击此处编辑母版文本样式</a:t>
            </a:r>
          </a:p>
        </p:txBody>
      </p:sp>
      <p:sp>
        <p:nvSpPr>
          <p:cNvPr id="4" name="日期占位符 3"/>
          <p:cNvSpPr>
            <a:spLocks noGrp="1"/>
          </p:cNvSpPr>
          <p:nvPr>
            <p:ph type="dt" sz="half" idx="10"/>
          </p:nvPr>
        </p:nvSpPr>
        <p:spPr/>
        <p:txBody>
          <a:bodyPr/>
          <a:lstStyle>
            <a:extLst/>
          </a:lstStyle>
          <a:p>
            <a:pPr>
              <a:defRPr/>
            </a:pPr>
            <a:endParaRPr lang="en-US" altLang="zh-CN"/>
          </a:p>
        </p:txBody>
      </p:sp>
      <p:sp>
        <p:nvSpPr>
          <p:cNvPr id="5" name="页脚占位符 4"/>
          <p:cNvSpPr>
            <a:spLocks noGrp="1"/>
          </p:cNvSpPr>
          <p:nvPr>
            <p:ph type="ftr" sz="quarter" idx="11"/>
          </p:nvPr>
        </p:nvSpPr>
        <p:spPr/>
        <p:txBody>
          <a:bodyPr/>
          <a:lstStyle>
            <a:extLst/>
          </a:lstStyle>
          <a:p>
            <a:pPr>
              <a:defRPr/>
            </a:pPr>
            <a:endParaRPr lang="en-US" altLang="zh-CN"/>
          </a:p>
        </p:txBody>
      </p:sp>
      <p:sp>
        <p:nvSpPr>
          <p:cNvPr id="6" name="灯片编号占位符 5"/>
          <p:cNvSpPr>
            <a:spLocks noGrp="1"/>
          </p:cNvSpPr>
          <p:nvPr>
            <p:ph type="sldNum" sz="quarter" idx="12"/>
          </p:nvPr>
        </p:nvSpPr>
        <p:spPr/>
        <p:txBody>
          <a:bodyPr/>
          <a:lstStyle>
            <a:extLst/>
          </a:lstStyle>
          <a:p>
            <a:pPr>
              <a:defRPr/>
            </a:pPr>
            <a:fld id="{67BF75E6-60EA-4992-A49B-D1CE8E63ADCF}" type="slidenum">
              <a:rPr lang="en-US" altLang="zh-CN" smtClean="0"/>
              <a:pPr>
                <a:defRPr/>
              </a:pPr>
              <a:t>‹#›</a:t>
            </a:fld>
            <a:endParaRPr lang="en-US" altLang="zh-CN"/>
          </a:p>
        </p:txBody>
      </p:sp>
      <p:sp>
        <p:nvSpPr>
          <p:cNvPr id="7" name="矩形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标题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zh-CN" altLang="en-US" smtClean="0"/>
              <a:t>单击此处编辑母版标题样式</a:t>
            </a:r>
            <a:endParaRPr kumimoji="0" lang="en-US"/>
          </a:p>
        </p:txBody>
      </p:sp>
      <p:sp>
        <p:nvSpPr>
          <p:cNvPr id="8" name="矩形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矩形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矩形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矩形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矩形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512064"/>
            <a:ext cx="8229600" cy="914400"/>
          </a:xfrm>
        </p:spPr>
        <p:txBody>
          <a:bodyPr/>
          <a:lstStyle>
            <a:extLst/>
          </a:lstStyle>
          <a:p>
            <a:r>
              <a:rPr kumimoji="0" lang="zh-CN" altLang="en-US" smtClean="0"/>
              <a:t>单击此处编辑母版标题样式</a:t>
            </a:r>
            <a:endParaRPr kumimoji="0" lang="en-US"/>
          </a:p>
        </p:txBody>
      </p:sp>
      <p:sp>
        <p:nvSpPr>
          <p:cNvPr id="3" name="内容占位符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内容占位符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extLst/>
          </a:lstStyle>
          <a:p>
            <a:pPr>
              <a:defRPr/>
            </a:pPr>
            <a:endParaRPr lang="en-US" altLang="zh-CN"/>
          </a:p>
        </p:txBody>
      </p:sp>
      <p:sp>
        <p:nvSpPr>
          <p:cNvPr id="6" name="页脚占位符 5"/>
          <p:cNvSpPr>
            <a:spLocks noGrp="1"/>
          </p:cNvSpPr>
          <p:nvPr>
            <p:ph type="ftr" sz="quarter" idx="11"/>
          </p:nvPr>
        </p:nvSpPr>
        <p:spPr/>
        <p:txBody>
          <a:bodyPr/>
          <a:lstStyle>
            <a:extLst/>
          </a:lstStyle>
          <a:p>
            <a:pPr>
              <a:defRPr/>
            </a:pPr>
            <a:endParaRPr lang="en-US" altLang="zh-CN"/>
          </a:p>
        </p:txBody>
      </p:sp>
      <p:sp>
        <p:nvSpPr>
          <p:cNvPr id="7" name="灯片编号占位符 6"/>
          <p:cNvSpPr>
            <a:spLocks noGrp="1"/>
          </p:cNvSpPr>
          <p:nvPr>
            <p:ph type="sldNum" sz="quarter" idx="12"/>
          </p:nvPr>
        </p:nvSpPr>
        <p:spPr/>
        <p:txBody>
          <a:bodyPr/>
          <a:lstStyle>
            <a:extLst/>
          </a:lstStyle>
          <a:p>
            <a:pPr>
              <a:defRPr/>
            </a:pPr>
            <a:fld id="{BD168F4F-990F-4398-A47D-4E63F41A9C41}" type="slidenum">
              <a:rPr lang="en-US" altLang="zh-CN" smtClean="0"/>
              <a:pPr>
                <a:defRPr/>
              </a:pPr>
              <a:t>‹#›</a:t>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较">
    <p:spTree>
      <p:nvGrpSpPr>
        <p:cNvPr id="1" name=""/>
        <p:cNvGrpSpPr/>
        <p:nvPr/>
      </p:nvGrpSpPr>
      <p:grpSpPr>
        <a:xfrm>
          <a:off x="0" y="0"/>
          <a:ext cx="0" cy="0"/>
          <a:chOff x="0" y="0"/>
          <a:chExt cx="0" cy="0"/>
        </a:xfrm>
      </p:grpSpPr>
      <p:sp>
        <p:nvSpPr>
          <p:cNvPr id="25" name="矩形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标题 1"/>
          <p:cNvSpPr>
            <a:spLocks noGrp="1"/>
          </p:cNvSpPr>
          <p:nvPr>
            <p:ph type="title"/>
          </p:nvPr>
        </p:nvSpPr>
        <p:spPr>
          <a:xfrm>
            <a:off x="504824" y="512064"/>
            <a:ext cx="7772400" cy="914400"/>
          </a:xfrm>
        </p:spPr>
        <p:txBody>
          <a:bodyPr anchor="t"/>
          <a:lstStyle>
            <a:lvl1pPr>
              <a:defRPr sz="4000"/>
            </a:lvl1pPr>
            <a:extLst/>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zh-CN" altLang="en-US" smtClean="0"/>
              <a:t>单击此处编辑母版文本样式</a:t>
            </a:r>
          </a:p>
        </p:txBody>
      </p:sp>
      <p:sp>
        <p:nvSpPr>
          <p:cNvPr id="4" name="文本占位符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zh-CN" altLang="en-US" smtClean="0"/>
              <a:t>单击此处编辑母版文本样式</a:t>
            </a:r>
          </a:p>
        </p:txBody>
      </p:sp>
      <p:sp>
        <p:nvSpPr>
          <p:cNvPr id="5" name="内容占位符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6" name="内容占位符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日期占位符 6"/>
          <p:cNvSpPr>
            <a:spLocks noGrp="1"/>
          </p:cNvSpPr>
          <p:nvPr>
            <p:ph type="dt" sz="half" idx="10"/>
          </p:nvPr>
        </p:nvSpPr>
        <p:spPr/>
        <p:txBody>
          <a:bodyPr/>
          <a:lstStyle>
            <a:extLst/>
          </a:lstStyle>
          <a:p>
            <a:pPr>
              <a:defRPr/>
            </a:pPr>
            <a:endParaRPr lang="en-US" altLang="zh-CN"/>
          </a:p>
        </p:txBody>
      </p:sp>
      <p:sp>
        <p:nvSpPr>
          <p:cNvPr id="8" name="页脚占位符 7"/>
          <p:cNvSpPr>
            <a:spLocks noGrp="1"/>
          </p:cNvSpPr>
          <p:nvPr>
            <p:ph type="ftr" sz="quarter" idx="11"/>
          </p:nvPr>
        </p:nvSpPr>
        <p:spPr/>
        <p:txBody>
          <a:bodyPr/>
          <a:lstStyle>
            <a:extLst/>
          </a:lstStyle>
          <a:p>
            <a:pPr>
              <a:defRPr/>
            </a:pPr>
            <a:endParaRPr lang="en-US" altLang="zh-CN"/>
          </a:p>
        </p:txBody>
      </p:sp>
      <p:sp>
        <p:nvSpPr>
          <p:cNvPr id="9" name="灯片编号占位符 8"/>
          <p:cNvSpPr>
            <a:spLocks noGrp="1"/>
          </p:cNvSpPr>
          <p:nvPr>
            <p:ph type="sldNum" sz="quarter" idx="12"/>
          </p:nvPr>
        </p:nvSpPr>
        <p:spPr/>
        <p:txBody>
          <a:bodyPr/>
          <a:lstStyle>
            <a:extLst/>
          </a:lstStyle>
          <a:p>
            <a:pPr>
              <a:defRPr/>
            </a:pPr>
            <a:fld id="{5ACEEDB5-53DB-4657-B3A7-0336486AC36B}" type="slidenum">
              <a:rPr lang="en-US" altLang="zh-CN" smtClean="0"/>
              <a:pPr>
                <a:defRPr/>
              </a:pPr>
              <a:t>‹#›</a:t>
            </a:fld>
            <a:endParaRPr lang="en-US" altLang="zh-CN"/>
          </a:p>
        </p:txBody>
      </p:sp>
      <p:sp>
        <p:nvSpPr>
          <p:cNvPr id="16" name="矩形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矩形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矩形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矩形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矩形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矩形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矩形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矩形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矩形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914400" y="512064"/>
            <a:ext cx="7772400" cy="914400"/>
          </a:xfrm>
        </p:spPr>
        <p:txBody>
          <a:bodyPr/>
          <a:lstStyle>
            <a:lvl1pPr>
              <a:defRPr sz="4000" cap="none" baseline="0"/>
            </a:lvl1pPr>
            <a:extLst/>
          </a:lstStyle>
          <a:p>
            <a:r>
              <a:rPr kumimoji="0" lang="zh-CN" altLang="en-US" smtClean="0"/>
              <a:t>单击此处编辑母版标题样式</a:t>
            </a:r>
            <a:endParaRPr kumimoji="0" lang="en-US"/>
          </a:p>
        </p:txBody>
      </p:sp>
      <p:sp>
        <p:nvSpPr>
          <p:cNvPr id="3" name="日期占位符 2"/>
          <p:cNvSpPr>
            <a:spLocks noGrp="1"/>
          </p:cNvSpPr>
          <p:nvPr>
            <p:ph type="dt" sz="half" idx="10"/>
          </p:nvPr>
        </p:nvSpPr>
        <p:spPr/>
        <p:txBody>
          <a:bodyPr/>
          <a:lstStyle>
            <a:extLst/>
          </a:lstStyle>
          <a:p>
            <a:pPr>
              <a:defRPr/>
            </a:pPr>
            <a:endParaRPr lang="en-US" altLang="zh-CN"/>
          </a:p>
        </p:txBody>
      </p:sp>
      <p:sp>
        <p:nvSpPr>
          <p:cNvPr id="4" name="页脚占位符 3"/>
          <p:cNvSpPr>
            <a:spLocks noGrp="1"/>
          </p:cNvSpPr>
          <p:nvPr>
            <p:ph type="ftr" sz="quarter" idx="11"/>
          </p:nvPr>
        </p:nvSpPr>
        <p:spPr/>
        <p:txBody>
          <a:bodyPr/>
          <a:lstStyle>
            <a:extLst/>
          </a:lstStyle>
          <a:p>
            <a:pPr>
              <a:defRPr/>
            </a:pPr>
            <a:endParaRPr lang="en-US" altLang="zh-CN"/>
          </a:p>
        </p:txBody>
      </p:sp>
      <p:sp>
        <p:nvSpPr>
          <p:cNvPr id="5" name="灯片编号占位符 4"/>
          <p:cNvSpPr>
            <a:spLocks noGrp="1"/>
          </p:cNvSpPr>
          <p:nvPr>
            <p:ph type="sldNum" sz="quarter" idx="12"/>
          </p:nvPr>
        </p:nvSpPr>
        <p:spPr/>
        <p:txBody>
          <a:bodyPr/>
          <a:lstStyle>
            <a:extLst/>
          </a:lstStyle>
          <a:p>
            <a:pPr>
              <a:defRPr/>
            </a:pPr>
            <a:fld id="{03B4F2EA-0891-43F8-A0B0-B40A0BF89BE5}" type="slidenum">
              <a:rPr lang="en-US" altLang="zh-CN" smtClean="0"/>
              <a:pPr>
                <a:defRPr/>
              </a:pPr>
              <a:t>‹#›</a:t>
            </a:fld>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extLst/>
          </a:lstStyle>
          <a:p>
            <a:pPr>
              <a:defRPr/>
            </a:pPr>
            <a:endParaRPr lang="en-US" altLang="zh-CN"/>
          </a:p>
        </p:txBody>
      </p:sp>
      <p:sp>
        <p:nvSpPr>
          <p:cNvPr id="3" name="页脚占位符 2"/>
          <p:cNvSpPr>
            <a:spLocks noGrp="1"/>
          </p:cNvSpPr>
          <p:nvPr>
            <p:ph type="ftr" sz="quarter" idx="11"/>
          </p:nvPr>
        </p:nvSpPr>
        <p:spPr/>
        <p:txBody>
          <a:bodyPr/>
          <a:lstStyle>
            <a:extLst/>
          </a:lstStyle>
          <a:p>
            <a:pPr>
              <a:defRPr/>
            </a:pPr>
            <a:endParaRPr lang="en-US" altLang="zh-CN"/>
          </a:p>
        </p:txBody>
      </p:sp>
      <p:sp>
        <p:nvSpPr>
          <p:cNvPr id="4" name="灯片编号占位符 3"/>
          <p:cNvSpPr>
            <a:spLocks noGrp="1"/>
          </p:cNvSpPr>
          <p:nvPr>
            <p:ph type="sldNum" sz="quarter" idx="12"/>
          </p:nvPr>
        </p:nvSpPr>
        <p:spPr/>
        <p:txBody>
          <a:bodyPr/>
          <a:lstStyle>
            <a:extLst/>
          </a:lstStyle>
          <a:p>
            <a:pPr>
              <a:defRPr/>
            </a:pPr>
            <a:fld id="{CF1CC9C2-32BF-4391-B4EE-2791ACEECD7F}" type="slidenum">
              <a:rPr lang="en-US" altLang="zh-CN" smtClean="0"/>
              <a:pPr>
                <a:defRPr/>
              </a:pPr>
              <a:t>‹#›</a:t>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85800" y="273050"/>
            <a:ext cx="8229600" cy="1162050"/>
          </a:xfrm>
        </p:spPr>
        <p:txBody>
          <a:bodyPr anchor="ctr"/>
          <a:lstStyle>
            <a:lvl1pPr algn="l">
              <a:buNone/>
              <a:defRPr sz="3600" b="0"/>
            </a:lvl1pPr>
            <a:extLst/>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zh-CN" altLang="en-US" smtClean="0"/>
              <a:t>单击此处编辑母版文本样式</a:t>
            </a:r>
          </a:p>
        </p:txBody>
      </p:sp>
      <p:sp>
        <p:nvSpPr>
          <p:cNvPr id="4" name="内容占位符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extLst/>
          </a:lstStyle>
          <a:p>
            <a:pPr>
              <a:defRPr/>
            </a:pPr>
            <a:endParaRPr lang="en-US" altLang="zh-CN"/>
          </a:p>
        </p:txBody>
      </p:sp>
      <p:sp>
        <p:nvSpPr>
          <p:cNvPr id="6" name="页脚占位符 5"/>
          <p:cNvSpPr>
            <a:spLocks noGrp="1"/>
          </p:cNvSpPr>
          <p:nvPr>
            <p:ph type="ftr" sz="quarter" idx="11"/>
          </p:nvPr>
        </p:nvSpPr>
        <p:spPr/>
        <p:txBody>
          <a:bodyPr/>
          <a:lstStyle>
            <a:extLst/>
          </a:lstStyle>
          <a:p>
            <a:pPr>
              <a:defRPr/>
            </a:pPr>
            <a:endParaRPr lang="en-US" altLang="zh-CN"/>
          </a:p>
        </p:txBody>
      </p:sp>
      <p:sp>
        <p:nvSpPr>
          <p:cNvPr id="7" name="灯片编号占位符 6"/>
          <p:cNvSpPr>
            <a:spLocks noGrp="1"/>
          </p:cNvSpPr>
          <p:nvPr>
            <p:ph type="sldNum" sz="quarter" idx="12"/>
          </p:nvPr>
        </p:nvSpPr>
        <p:spPr/>
        <p:txBody>
          <a:bodyPr/>
          <a:lstStyle>
            <a:extLst/>
          </a:lstStyle>
          <a:p>
            <a:pPr>
              <a:defRPr/>
            </a:pPr>
            <a:fld id="{83E48FB8-34B0-4F8F-A204-22EFF0F201B9}" type="slidenum">
              <a:rPr lang="en-US" altLang="zh-CN" smtClean="0"/>
              <a:pPr>
                <a:defRPr/>
              </a:pPr>
              <a:t>‹#›</a:t>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8" name="矩形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直接连接符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组合 9"/>
          <p:cNvGrpSpPr/>
          <p:nvPr/>
        </p:nvGrpSpPr>
        <p:grpSpPr>
          <a:xfrm rot="5400000">
            <a:off x="8514581" y="1219200"/>
            <a:ext cx="132763" cy="128466"/>
            <a:chOff x="6668087" y="1297746"/>
            <a:chExt cx="161840" cy="156602"/>
          </a:xfrm>
        </p:grpSpPr>
        <p:cxnSp>
          <p:nvCxnSpPr>
            <p:cNvPr id="15" name="直接连接符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直接连接符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直接连接符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标题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zh-CN" altLang="en-US" smtClean="0"/>
              <a:t>单击此处编辑母版标题样式</a:t>
            </a:r>
            <a:endParaRPr kumimoji="0" lang="en-US"/>
          </a:p>
        </p:txBody>
      </p:sp>
      <p:sp>
        <p:nvSpPr>
          <p:cNvPr id="3" name="图片占位符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zh-CN" altLang="en-US" smtClean="0"/>
              <a:t>单击图标添加图片</a:t>
            </a:r>
            <a:endParaRPr kumimoji="0" lang="en-US"/>
          </a:p>
        </p:txBody>
      </p:sp>
      <p:sp>
        <p:nvSpPr>
          <p:cNvPr id="4" name="文本占位符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zh-CN" altLang="en-US" smtClean="0"/>
              <a:t>单击此处编辑母版文本样式</a:t>
            </a:r>
          </a:p>
        </p:txBody>
      </p:sp>
      <p:grpSp>
        <p:nvGrpSpPr>
          <p:cNvPr id="14" name="组合 13"/>
          <p:cNvGrpSpPr/>
          <p:nvPr/>
        </p:nvGrpSpPr>
        <p:grpSpPr>
          <a:xfrm rot="5400000">
            <a:off x="8666981" y="1371600"/>
            <a:ext cx="132763" cy="128466"/>
            <a:chOff x="6668087" y="1297746"/>
            <a:chExt cx="161840" cy="156602"/>
          </a:xfrm>
        </p:grpSpPr>
        <p:cxnSp>
          <p:nvCxnSpPr>
            <p:cNvPr id="11" name="直接连接符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直接连接符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直接连接符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组合 17"/>
          <p:cNvGrpSpPr/>
          <p:nvPr/>
        </p:nvGrpSpPr>
        <p:grpSpPr>
          <a:xfrm rot="5400000">
            <a:off x="8320088" y="1474763"/>
            <a:ext cx="132763" cy="128466"/>
            <a:chOff x="6668087" y="1297746"/>
            <a:chExt cx="161840" cy="156602"/>
          </a:xfrm>
        </p:grpSpPr>
        <p:cxnSp>
          <p:nvCxnSpPr>
            <p:cNvPr id="19" name="直接连接符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直接连接符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直接连接符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日期占位符 4"/>
          <p:cNvSpPr>
            <a:spLocks noGrp="1"/>
          </p:cNvSpPr>
          <p:nvPr>
            <p:ph type="dt" sz="half" idx="10"/>
          </p:nvPr>
        </p:nvSpPr>
        <p:spPr>
          <a:xfrm>
            <a:off x="6477000" y="55499"/>
            <a:ext cx="2133600" cy="365125"/>
          </a:xfrm>
        </p:spPr>
        <p:txBody>
          <a:bodyPr/>
          <a:lstStyle>
            <a:extLst/>
          </a:lstStyle>
          <a:p>
            <a:pPr>
              <a:defRPr/>
            </a:pPr>
            <a:endParaRPr lang="en-US" altLang="zh-CN"/>
          </a:p>
        </p:txBody>
      </p:sp>
      <p:sp>
        <p:nvSpPr>
          <p:cNvPr id="6" name="页脚占位符 5"/>
          <p:cNvSpPr>
            <a:spLocks noGrp="1"/>
          </p:cNvSpPr>
          <p:nvPr>
            <p:ph type="ftr" sz="quarter" idx="11"/>
          </p:nvPr>
        </p:nvSpPr>
        <p:spPr>
          <a:xfrm>
            <a:off x="914400" y="55499"/>
            <a:ext cx="5562600" cy="365125"/>
          </a:xfrm>
        </p:spPr>
        <p:txBody>
          <a:bodyPr/>
          <a:lstStyle>
            <a:extLst/>
          </a:lstStyle>
          <a:p>
            <a:pPr>
              <a:defRPr/>
            </a:pPr>
            <a:endParaRPr lang="en-US" altLang="zh-CN"/>
          </a:p>
        </p:txBody>
      </p:sp>
      <p:sp>
        <p:nvSpPr>
          <p:cNvPr id="7" name="灯片编号占位符 6"/>
          <p:cNvSpPr>
            <a:spLocks noGrp="1"/>
          </p:cNvSpPr>
          <p:nvPr>
            <p:ph type="sldNum" sz="quarter" idx="12"/>
          </p:nvPr>
        </p:nvSpPr>
        <p:spPr>
          <a:xfrm>
            <a:off x="8610600" y="55499"/>
            <a:ext cx="457200" cy="365125"/>
          </a:xfrm>
        </p:spPr>
        <p:txBody>
          <a:bodyPr/>
          <a:lstStyle>
            <a:extLst/>
          </a:lstStyle>
          <a:p>
            <a:pPr>
              <a:defRPr/>
            </a:pPr>
            <a:fld id="{FE91BDDC-0F01-4FD5-9081-5633957FA1BE}" type="slidenum">
              <a:rPr lang="en-US" altLang="zh-CN" smtClean="0"/>
              <a:pPr>
                <a:defRPr/>
              </a:pPr>
              <a:t>‹#›</a:t>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矩形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矩形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矩形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矩形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矩形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矩形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矩形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矩形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矩形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标题占位符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zh-CN" altLang="en-US" smtClean="0"/>
              <a:t>单击此处编辑母版标题样式</a:t>
            </a:r>
            <a:endParaRPr kumimoji="0" lang="en-US"/>
          </a:p>
        </p:txBody>
      </p:sp>
      <p:sp>
        <p:nvSpPr>
          <p:cNvPr id="13" name="文本占位符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14" name="日期占位符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pPr>
              <a:defRPr/>
            </a:pPr>
            <a:endParaRPr lang="en-US" altLang="zh-CN"/>
          </a:p>
        </p:txBody>
      </p:sp>
      <p:sp>
        <p:nvSpPr>
          <p:cNvPr id="3" name="页脚占位符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pPr>
              <a:defRPr/>
            </a:pPr>
            <a:endParaRPr lang="en-US" altLang="zh-CN"/>
          </a:p>
        </p:txBody>
      </p:sp>
      <p:sp>
        <p:nvSpPr>
          <p:cNvPr id="23" name="灯片编号占位符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pPr>
              <a:defRPr/>
            </a:pPr>
            <a:fld id="{224B1FD5-749F-4AC7-92F4-C6736E56D998}" type="slidenum">
              <a:rPr lang="en-US" altLang="zh-CN" smtClean="0"/>
              <a:pPr>
                <a:defRPr/>
              </a:pPr>
              <a:t>‹#›</a:t>
            </a:fld>
            <a:endParaRPr lang="en-US" altLang="zh-CN"/>
          </a:p>
        </p:txBody>
      </p:sp>
    </p:spTree>
  </p:cSld>
  <p:clrMap bg1="dk1" tx1="lt1" bg2="dk2" tx2="lt2" accent1="accent1" accent2="accent2" accent3="accent3" accent4="accent4" accent5="accent5" accent6="accent6" hlink="hlink" folHlink="folHlink"/>
  <p:sldLayoutIdLst>
    <p:sldLayoutId id="2147483780" r:id="rId1"/>
    <p:sldLayoutId id="2147483781" r:id="rId2"/>
    <p:sldLayoutId id="2147483782" r:id="rId3"/>
    <p:sldLayoutId id="2147483783" r:id="rId4"/>
    <p:sldLayoutId id="2147483784" r:id="rId5"/>
    <p:sldLayoutId id="2147483785" r:id="rId6"/>
    <p:sldLayoutId id="2147483786" r:id="rId7"/>
    <p:sldLayoutId id="2147483787" r:id="rId8"/>
    <p:sldLayoutId id="2147483788" r:id="rId9"/>
    <p:sldLayoutId id="2147483789" r:id="rId10"/>
    <p:sldLayoutId id="2147483790" r:id="rId11"/>
    <p:sldLayoutId id="2147483791" r:id="rId12"/>
  </p:sldLayoutIdLst>
  <p:hf hdr="0" ftr="0" dt="0"/>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2.xml"/><Relationship Id="rId1" Type="http://schemas.openxmlformats.org/officeDocument/2006/relationships/vmlDrawing" Target="../drawings/vmlDrawing1.vml"/><Relationship Id="rId5" Type="http://schemas.openxmlformats.org/officeDocument/2006/relationships/image" Target="../media/image7.emf"/><Relationship Id="rId4" Type="http://schemas.openxmlformats.org/officeDocument/2006/relationships/oleObject" Target="../embeddings/oleObject1.bin"/></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xml"/><Relationship Id="rId1" Type="http://schemas.openxmlformats.org/officeDocument/2006/relationships/vmlDrawing" Target="../drawings/vmlDrawing2.vml"/><Relationship Id="rId4" Type="http://schemas.openxmlformats.org/officeDocument/2006/relationships/image" Target="../media/image11.emf"/></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8" Type="http://schemas.openxmlformats.org/officeDocument/2006/relationships/image" Target="../media/image15.gif"/><Relationship Id="rId3" Type="http://schemas.openxmlformats.org/officeDocument/2006/relationships/image" Target="../media/image12.jpeg"/><Relationship Id="rId7" Type="http://schemas.openxmlformats.org/officeDocument/2006/relationships/image" Target="../media/image14.jpeg"/><Relationship Id="rId2" Type="http://schemas.openxmlformats.org/officeDocument/2006/relationships/hyperlink" Target="http://image.baidu.com/i?ct=503316480&amp;z=0&amp;tn=baiduimagedetail&amp;word=%B8%F7%B4%F3%CD%F8%D5%BElogo&amp;in=11905&amp;cl=2&amp;lm=-1&amp;pn=2&amp;rn=1&amp;di=29380745415&amp;ln=2000&amp;fr=&amp;fmq=&amp;ic=&amp;s=&amp;se=&amp;sme=0&amp;tab=&amp;width=&amp;height=&amp;face=&amp;is=&amp;istype=2" TargetMode="External"/><Relationship Id="rId1" Type="http://schemas.openxmlformats.org/officeDocument/2006/relationships/slideLayout" Target="../slideLayouts/slideLayout3.xml"/><Relationship Id="rId6" Type="http://schemas.openxmlformats.org/officeDocument/2006/relationships/hyperlink" Target="http://image.baidu.com/i?ct=503316480&amp;z=0&amp;tn=baiduimagedetail&amp;word=%B8%F7%B4%F3%CD%F8%D5%BElogo&amp;in=29993&amp;cl=2&amp;lm=-1&amp;pn=58&amp;rn=1&amp;di=42489093255&amp;ln=2000&amp;fr=&amp;fmq=&amp;ic=&amp;s=&amp;se=&amp;sme=0&amp;tab=&amp;width=&amp;height=&amp;face=&amp;is=&amp;istype=2" TargetMode="External"/><Relationship Id="rId11" Type="http://schemas.openxmlformats.org/officeDocument/2006/relationships/image" Target="../media/image18.jpeg"/><Relationship Id="rId5" Type="http://schemas.openxmlformats.org/officeDocument/2006/relationships/image" Target="../media/image13.jpeg"/><Relationship Id="rId10" Type="http://schemas.openxmlformats.org/officeDocument/2006/relationships/image" Target="../media/image17.jpeg"/><Relationship Id="rId4" Type="http://schemas.openxmlformats.org/officeDocument/2006/relationships/hyperlink" Target="http://image.baidu.com/i?ct=503316480&amp;z=0&amp;tn=baiduimagedetail&amp;word=%B8%F7%B4%F3%CD%F8%D5%BElogo&amp;in=17975&amp;cl=2&amp;lm=-1&amp;pn=33&amp;rn=1&amp;di=25065537075&amp;ln=2000&amp;fr=&amp;fmq=&amp;ic=&amp;s=&amp;se=&amp;sme=0&amp;tab=&amp;width=&amp;height=&amp;face=&amp;is=&amp;istype=2" TargetMode="External"/><Relationship Id="rId9" Type="http://schemas.openxmlformats.org/officeDocument/2006/relationships/image" Target="../media/image16.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p:cNvSpPr>
            <a:spLocks noGrp="1" noChangeArrowheads="1"/>
          </p:cNvSpPr>
          <p:nvPr>
            <p:ph type="sldNum" sz="quarter" idx="12"/>
          </p:nvPr>
        </p:nvSpPr>
        <p:spPr/>
        <p:txBody>
          <a:bodyPr/>
          <a:lstStyle/>
          <a:p>
            <a:pPr>
              <a:defRPr/>
            </a:pPr>
            <a:fld id="{7DD116D5-272B-4C7F-AACE-E1BE2E442500}" type="slidenum">
              <a:rPr lang="en-US" altLang="zh-CN"/>
              <a:pPr>
                <a:defRPr/>
              </a:pPr>
              <a:t>1</a:t>
            </a:fld>
            <a:endParaRPr lang="en-US" altLang="zh-CN"/>
          </a:p>
        </p:txBody>
      </p:sp>
      <p:sp>
        <p:nvSpPr>
          <p:cNvPr id="4099" name="Rectangle 2"/>
          <p:cNvSpPr>
            <a:spLocks noGrp="1" noChangeArrowheads="1"/>
          </p:cNvSpPr>
          <p:nvPr>
            <p:ph type="ctrTitle"/>
          </p:nvPr>
        </p:nvSpPr>
        <p:spPr>
          <a:xfrm>
            <a:off x="0" y="1196752"/>
            <a:ext cx="9144000" cy="1365473"/>
          </a:xfrm>
        </p:spPr>
        <p:txBody>
          <a:bodyPr>
            <a:normAutofit fontScale="90000"/>
          </a:bodyPr>
          <a:lstStyle/>
          <a:p>
            <a:pPr algn="ctr" eaLnBrk="1" hangingPunct="1"/>
            <a:r>
              <a:rPr lang="zh-CN" altLang="en-US" sz="5300" dirty="0" smtClean="0">
                <a:latin typeface="HAKUYOGuiFanZi3500" pitchFamily="2" charset="-122"/>
                <a:ea typeface="HAKUYOGuiFanZi3500" pitchFamily="2" charset="-122"/>
                <a:cs typeface="HAKUYOGuiFanZi3500" pitchFamily="2" charset="-122"/>
              </a:rPr>
              <a:t>躺椅上的心理治疗</a:t>
            </a:r>
            <a:r>
              <a:rPr lang="en-US" altLang="zh-CN" sz="5300" dirty="0" smtClean="0">
                <a:latin typeface="HAKUYOGuiFanZi3500" pitchFamily="2" charset="-122"/>
                <a:ea typeface="HAKUYOGuiFanZi3500" pitchFamily="2" charset="-122"/>
                <a:cs typeface="HAKUYOGuiFanZi3500" pitchFamily="2" charset="-122"/>
              </a:rPr>
              <a:t/>
            </a:r>
            <a:br>
              <a:rPr lang="en-US" altLang="zh-CN" sz="5300" dirty="0" smtClean="0">
                <a:latin typeface="HAKUYOGuiFanZi3500" pitchFamily="2" charset="-122"/>
                <a:ea typeface="HAKUYOGuiFanZi3500" pitchFamily="2" charset="-122"/>
                <a:cs typeface="HAKUYOGuiFanZi3500" pitchFamily="2" charset="-122"/>
              </a:rPr>
            </a:br>
            <a:r>
              <a:rPr lang="zh-CN" altLang="en-US" sz="5300" dirty="0" smtClean="0">
                <a:latin typeface="HAKUYOGuiFanZi3500" pitchFamily="2" charset="-122"/>
                <a:ea typeface="HAKUYOGuiFanZi3500" pitchFamily="2" charset="-122"/>
                <a:cs typeface="HAKUYOGuiFanZi3500" pitchFamily="2" charset="-122"/>
              </a:rPr>
              <a:t>还适应网络时代的世界吗？</a:t>
            </a:r>
            <a:r>
              <a:rPr lang="en-US" altLang="zh-CN" sz="5300" dirty="0" smtClean="0"/>
              <a:t/>
            </a:r>
            <a:br>
              <a:rPr lang="en-US" altLang="zh-CN" sz="5300" dirty="0" smtClean="0"/>
            </a:br>
            <a:r>
              <a:rPr lang="en-US" altLang="zh-CN" sz="5300" dirty="0">
                <a:latin typeface="HAKUYOGuiFanZi3500" pitchFamily="2" charset="-122"/>
                <a:ea typeface="HAKUYOGuiFanZi3500" pitchFamily="2" charset="-122"/>
                <a:cs typeface="HAKUYOGuiFanZi3500" pitchFamily="2" charset="-122"/>
              </a:rPr>
              <a:t> </a:t>
            </a:r>
            <a:r>
              <a:rPr lang="en-US" altLang="zh-CN" sz="5300" dirty="0" smtClean="0">
                <a:latin typeface="HAKUYOGuiFanZi3500" pitchFamily="2" charset="-122"/>
                <a:ea typeface="HAKUYOGuiFanZi3500" pitchFamily="2" charset="-122"/>
                <a:cs typeface="HAKUYOGuiFanZi3500" pitchFamily="2" charset="-122"/>
              </a:rPr>
              <a:t>—</a:t>
            </a:r>
            <a:r>
              <a:rPr lang="zh-CN" altLang="en-US" sz="4000" dirty="0" smtClean="0">
                <a:latin typeface="方正姚体" pitchFamily="2" charset="-122"/>
                <a:ea typeface="方正姚体" pitchFamily="2" charset="-122"/>
                <a:cs typeface="HAKUYOGuiFanZi3500" pitchFamily="2" charset="-122"/>
              </a:rPr>
              <a:t>汶川地震心理救援三周年后的思考</a:t>
            </a:r>
            <a:endParaRPr lang="zh-CN" altLang="en-US" sz="4000" dirty="0" smtClean="0">
              <a:solidFill>
                <a:srgbClr val="0000FF"/>
              </a:solidFill>
              <a:latin typeface="方正姚体" pitchFamily="2" charset="-122"/>
              <a:ea typeface="方正姚体" pitchFamily="2" charset="-122"/>
              <a:cs typeface="HAKUYOGuiFanZi3500" pitchFamily="2" charset="-122"/>
            </a:endParaRPr>
          </a:p>
        </p:txBody>
      </p:sp>
      <p:sp>
        <p:nvSpPr>
          <p:cNvPr id="4100" name="Rectangle 3"/>
          <p:cNvSpPr>
            <a:spLocks noGrp="1" noChangeArrowheads="1"/>
          </p:cNvSpPr>
          <p:nvPr>
            <p:ph type="subTitle" idx="1"/>
          </p:nvPr>
        </p:nvSpPr>
        <p:spPr>
          <a:xfrm>
            <a:off x="1187450" y="3933825"/>
            <a:ext cx="6624638" cy="609600"/>
          </a:xfrm>
        </p:spPr>
        <p:txBody>
          <a:bodyPr>
            <a:normAutofit fontScale="70000" lnSpcReduction="20000"/>
          </a:bodyPr>
          <a:lstStyle/>
          <a:p>
            <a:pPr eaLnBrk="1" hangingPunct="1"/>
            <a:r>
              <a:rPr lang="zh-CN" altLang="en-US" dirty="0" smtClean="0">
                <a:solidFill>
                  <a:srgbClr val="000000"/>
                </a:solidFill>
                <a:latin typeface="宋体" pitchFamily="2" charset="-122"/>
              </a:rPr>
              <a:t>北京大学心理健康教育与咨询中心</a:t>
            </a:r>
          </a:p>
          <a:p>
            <a:pPr eaLnBrk="1" hangingPunct="1"/>
            <a:r>
              <a:rPr lang="zh-CN" altLang="en-US" dirty="0" smtClean="0">
                <a:solidFill>
                  <a:srgbClr val="000000"/>
                </a:solidFill>
                <a:latin typeface="宋体" pitchFamily="2" charset="-122"/>
              </a:rPr>
              <a:t>徐凯文</a:t>
            </a:r>
          </a:p>
          <a:p>
            <a:pPr eaLnBrk="1" hangingPunct="1"/>
            <a:r>
              <a:rPr lang="en-US" altLang="zh-CN" dirty="0" smtClean="0">
                <a:solidFill>
                  <a:srgbClr val="000000"/>
                </a:solidFill>
                <a:latin typeface="宋体" pitchFamily="2" charset="-122"/>
              </a:rPr>
              <a:t>kevin073@263.net</a:t>
            </a:r>
          </a:p>
        </p:txBody>
      </p:sp>
      <p:sp>
        <p:nvSpPr>
          <p:cNvPr id="2" name="TextBox 1"/>
          <p:cNvSpPr txBox="1"/>
          <p:nvPr/>
        </p:nvSpPr>
        <p:spPr>
          <a:xfrm>
            <a:off x="2123728" y="4869160"/>
            <a:ext cx="5570756" cy="954107"/>
          </a:xfrm>
          <a:prstGeom prst="rect">
            <a:avLst/>
          </a:prstGeom>
          <a:noFill/>
        </p:spPr>
        <p:txBody>
          <a:bodyPr wrap="none" rtlCol="0">
            <a:spAutoFit/>
          </a:bodyPr>
          <a:lstStyle/>
          <a:p>
            <a:pPr algn="ctr"/>
            <a:r>
              <a:rPr lang="zh-CN" altLang="en-US" sz="2800" dirty="0" smtClean="0"/>
              <a:t>北京大学心理健康教育与咨询中心</a:t>
            </a:r>
            <a:endParaRPr lang="en-US" altLang="zh-CN" sz="2800" dirty="0" smtClean="0"/>
          </a:p>
          <a:p>
            <a:pPr algn="ctr"/>
            <a:r>
              <a:rPr lang="zh-CN" altLang="en-US" sz="2800" dirty="0" smtClean="0"/>
              <a:t>徐凯文 博士 副教授</a:t>
            </a:r>
            <a:endParaRPr lang="zh-CN" altLang="en-US" sz="2800" dirty="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标题 3"/>
          <p:cNvSpPr>
            <a:spLocks noGrp="1"/>
          </p:cNvSpPr>
          <p:nvPr>
            <p:ph type="title"/>
          </p:nvPr>
        </p:nvSpPr>
        <p:spPr/>
        <p:txBody>
          <a:bodyPr>
            <a:normAutofit fontScale="90000"/>
          </a:bodyPr>
          <a:lstStyle/>
          <a:p>
            <a:r>
              <a:rPr lang="zh-CN" altLang="en-US" sz="3600" b="1" dirty="0" smtClean="0"/>
              <a:t>青海玉树灾区地震受害者创伤症状</a:t>
            </a:r>
            <a:r>
              <a:rPr lang="zh-CN" altLang="en-US" sz="3600" b="1" dirty="0" smtClean="0"/>
              <a:t>研究</a:t>
            </a:r>
            <a:r>
              <a:rPr lang="en-US" altLang="zh-CN" sz="3600" b="1" dirty="0" smtClean="0"/>
              <a:t/>
            </a:r>
            <a:br>
              <a:rPr lang="en-US" altLang="zh-CN" sz="3600" b="1" dirty="0" smtClean="0"/>
            </a:br>
            <a:r>
              <a:rPr lang="zh-CN" altLang="en-US" sz="3600" b="1" dirty="0" smtClean="0"/>
              <a:t>（徐凯文，待发表）</a:t>
            </a:r>
            <a:endParaRPr lang="zh-CN" altLang="en-US" sz="3600" b="1" dirty="0" smtClean="0"/>
          </a:p>
        </p:txBody>
      </p:sp>
      <p:graphicFrame>
        <p:nvGraphicFramePr>
          <p:cNvPr id="5" name="图表 4"/>
          <p:cNvGraphicFramePr/>
          <p:nvPr/>
        </p:nvGraphicFramePr>
        <p:xfrm>
          <a:off x="357158" y="1500174"/>
          <a:ext cx="8501122" cy="535782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89981860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2"/>
          <p:cNvSpPr>
            <a:spLocks noGrp="1" noChangeArrowheads="1"/>
          </p:cNvSpPr>
          <p:nvPr>
            <p:ph type="title"/>
          </p:nvPr>
        </p:nvSpPr>
        <p:spPr/>
        <p:txBody>
          <a:bodyPr/>
          <a:lstStyle/>
          <a:p>
            <a:pPr eaLnBrk="1" hangingPunct="1"/>
            <a:r>
              <a:rPr lang="zh-CN" altLang="en-US" smtClean="0"/>
              <a:t>何谓创伤？</a:t>
            </a:r>
          </a:p>
        </p:txBody>
      </p:sp>
      <p:sp>
        <p:nvSpPr>
          <p:cNvPr id="15364" name="Rectangle 3"/>
          <p:cNvSpPr>
            <a:spLocks noGrp="1" noChangeArrowheads="1"/>
          </p:cNvSpPr>
          <p:nvPr>
            <p:ph idx="1"/>
          </p:nvPr>
        </p:nvSpPr>
        <p:spPr/>
        <p:txBody>
          <a:bodyPr>
            <a:normAutofit/>
          </a:bodyPr>
          <a:lstStyle/>
          <a:p>
            <a:pPr eaLnBrk="1" hangingPunct="1"/>
            <a:r>
              <a:rPr lang="zh-CN" altLang="en-US" sz="2600" smtClean="0"/>
              <a:t>个人直接经历一个涉及死亡或死亡威胁，或其他危及身体完整性的事件，或目击他人涉及死亡，死亡威胁，或危及身体完整性的一个事件；或经历家庭成员或其他亲密关系者的预期之外的或暴力的死亡，严重伤害，或死亡威胁或损害（标准</a:t>
            </a:r>
            <a:r>
              <a:rPr lang="en-US" altLang="zh-CN" sz="2600" smtClean="0"/>
              <a:t>A1</a:t>
            </a:r>
            <a:r>
              <a:rPr lang="zh-CN" altLang="en-US" sz="2600" smtClean="0"/>
              <a:t>）。</a:t>
            </a:r>
          </a:p>
          <a:p>
            <a:pPr eaLnBrk="1" hangingPunct="1"/>
            <a:r>
              <a:rPr lang="zh-CN" altLang="en-US" sz="2600" smtClean="0"/>
              <a:t>此人对该事件的反应必须包括强烈的害怕，无助感和恐惧（儿童的表现可能是行为紊乱或激越）（标准</a:t>
            </a:r>
            <a:r>
              <a:rPr lang="en-US" altLang="zh-CN" sz="2600" smtClean="0"/>
              <a:t>A2</a:t>
            </a:r>
            <a:r>
              <a:rPr lang="zh-CN" altLang="en-US" sz="2600" smtClean="0"/>
              <a:t>）。</a:t>
            </a:r>
          </a:p>
          <a:p>
            <a:pPr lvl="1" algn="r" eaLnBrk="1" hangingPunct="1"/>
            <a:r>
              <a:rPr lang="en-US" altLang="zh-CN" sz="2200" smtClean="0"/>
              <a:t>DSM-</a:t>
            </a:r>
            <a:r>
              <a:rPr lang="en-US" altLang="zh-CN" sz="2200" b="1" smtClean="0"/>
              <a:t>Ⅳ-</a:t>
            </a:r>
            <a:r>
              <a:rPr lang="en-US" altLang="zh-CN" sz="2200" smtClean="0"/>
              <a:t>TR</a:t>
            </a:r>
            <a:r>
              <a:rPr lang="zh-CN" altLang="en-US" sz="2200" smtClean="0"/>
              <a:t>，美国精神病学协会</a:t>
            </a:r>
            <a:r>
              <a:rPr lang="en-US" altLang="zh-CN" sz="2200" smtClean="0"/>
              <a:t>[APA]</a:t>
            </a:r>
            <a:r>
              <a:rPr lang="zh-CN" altLang="en-US" sz="2200" smtClean="0"/>
              <a:t>，</a:t>
            </a:r>
            <a:r>
              <a:rPr lang="en-US" altLang="zh-CN" sz="2200" smtClean="0"/>
              <a:t>2000 </a:t>
            </a:r>
          </a:p>
        </p:txBody>
      </p:sp>
      <p:sp>
        <p:nvSpPr>
          <p:cNvPr id="6" name="灯片编号占位符 5"/>
          <p:cNvSpPr>
            <a:spLocks noGrp="1"/>
          </p:cNvSpPr>
          <p:nvPr>
            <p:ph type="sldNum" sz="quarter" idx="12"/>
          </p:nvPr>
        </p:nvSpPr>
        <p:spPr/>
        <p:txBody>
          <a:bodyPr/>
          <a:lstStyle/>
          <a:p>
            <a:pPr>
              <a:defRPr/>
            </a:pPr>
            <a:fld id="{8CAABCA5-F0AB-420A-B784-F6D72EC5BA46}" type="slidenum">
              <a:rPr lang="en-US" altLang="zh-CN"/>
              <a:pPr>
                <a:defRPr/>
              </a:pPr>
              <a:t>11</a:t>
            </a:fld>
            <a:endParaRPr lang="en-US" altLang="zh-CN"/>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2"/>
          <p:cNvSpPr>
            <a:spLocks noGrp="1" noChangeArrowheads="1"/>
          </p:cNvSpPr>
          <p:nvPr>
            <p:ph type="title"/>
          </p:nvPr>
        </p:nvSpPr>
        <p:spPr/>
        <p:txBody>
          <a:bodyPr/>
          <a:lstStyle/>
          <a:p>
            <a:pPr eaLnBrk="1" hangingPunct="1"/>
            <a:r>
              <a:rPr lang="zh-CN" altLang="en-US" smtClean="0"/>
              <a:t>创伤事件的种类</a:t>
            </a:r>
          </a:p>
        </p:txBody>
      </p:sp>
      <p:sp>
        <p:nvSpPr>
          <p:cNvPr id="16388" name="Rectangle 3"/>
          <p:cNvSpPr>
            <a:spLocks noGrp="1" noChangeArrowheads="1"/>
          </p:cNvSpPr>
          <p:nvPr>
            <p:ph idx="1"/>
          </p:nvPr>
        </p:nvSpPr>
        <p:spPr/>
        <p:txBody>
          <a:bodyPr/>
          <a:lstStyle/>
          <a:p>
            <a:pPr eaLnBrk="1" hangingPunct="1"/>
            <a:r>
              <a:rPr lang="zh-CN" altLang="en-US" smtClean="0"/>
              <a:t>自然和技术灾害：</a:t>
            </a:r>
          </a:p>
          <a:p>
            <a:pPr lvl="1" eaLnBrk="1" hangingPunct="1"/>
            <a:r>
              <a:rPr lang="zh-CN" altLang="en-US" smtClean="0"/>
              <a:t>地震，水灾，火灾，飓风，雪崩，火山爆发，垮坝，建筑物垮塌，飞机失事，化学泄露，核泄露。</a:t>
            </a:r>
          </a:p>
          <a:p>
            <a:pPr eaLnBrk="1" hangingPunct="1"/>
            <a:r>
              <a:rPr lang="zh-CN" altLang="en-US" smtClean="0"/>
              <a:t>人际创伤</a:t>
            </a:r>
          </a:p>
          <a:p>
            <a:pPr lvl="1" eaLnBrk="1" hangingPunct="1"/>
            <a:r>
              <a:rPr lang="zh-CN" altLang="en-US" smtClean="0"/>
              <a:t>犯罪暴力；</a:t>
            </a:r>
          </a:p>
          <a:p>
            <a:pPr lvl="1" eaLnBrk="1" hangingPunct="1"/>
            <a:r>
              <a:rPr lang="zh-CN" altLang="en-US" smtClean="0"/>
              <a:t>政治战争；</a:t>
            </a:r>
          </a:p>
          <a:p>
            <a:pPr lvl="1" eaLnBrk="1" hangingPunct="1"/>
            <a:r>
              <a:rPr lang="zh-CN" altLang="en-US" smtClean="0"/>
              <a:t>病理依恋</a:t>
            </a:r>
          </a:p>
        </p:txBody>
      </p:sp>
      <p:sp>
        <p:nvSpPr>
          <p:cNvPr id="6" name="灯片编号占位符 5"/>
          <p:cNvSpPr>
            <a:spLocks noGrp="1"/>
          </p:cNvSpPr>
          <p:nvPr>
            <p:ph type="sldNum" sz="quarter" idx="12"/>
          </p:nvPr>
        </p:nvSpPr>
        <p:spPr/>
        <p:txBody>
          <a:bodyPr/>
          <a:lstStyle/>
          <a:p>
            <a:pPr>
              <a:defRPr/>
            </a:pPr>
            <a:fld id="{7A1CD884-294C-48C4-984E-978F1484CA9B}" type="slidenum">
              <a:rPr lang="en-US" altLang="zh-CN"/>
              <a:pPr>
                <a:defRPr/>
              </a:pPr>
              <a:t>12</a:t>
            </a:fld>
            <a:endParaRPr lang="en-US" altLang="zh-CN"/>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2"/>
          <p:cNvSpPr>
            <a:spLocks noGrp="1" noChangeArrowheads="1"/>
          </p:cNvSpPr>
          <p:nvPr>
            <p:ph type="title"/>
          </p:nvPr>
        </p:nvSpPr>
        <p:spPr/>
        <p:txBody>
          <a:bodyPr/>
          <a:lstStyle/>
          <a:p>
            <a:pPr eaLnBrk="1" hangingPunct="1"/>
            <a:r>
              <a:rPr lang="zh-CN" altLang="en-US" smtClean="0"/>
              <a:t>人为创伤的种类</a:t>
            </a:r>
          </a:p>
        </p:txBody>
      </p:sp>
      <p:sp>
        <p:nvSpPr>
          <p:cNvPr id="17412" name="Rectangle 3"/>
          <p:cNvSpPr>
            <a:spLocks noGrp="1" noChangeArrowheads="1"/>
          </p:cNvSpPr>
          <p:nvPr>
            <p:ph idx="1"/>
          </p:nvPr>
        </p:nvSpPr>
        <p:spPr/>
        <p:txBody>
          <a:bodyPr/>
          <a:lstStyle/>
          <a:p>
            <a:pPr eaLnBrk="1" hangingPunct="1"/>
            <a:r>
              <a:rPr lang="zh-CN" altLang="en-US" smtClean="0"/>
              <a:t>战争与政治暴力</a:t>
            </a:r>
          </a:p>
          <a:p>
            <a:pPr lvl="1" eaLnBrk="1" hangingPunct="1"/>
            <a:r>
              <a:rPr lang="zh-CN" altLang="en-US" smtClean="0"/>
              <a:t>重复的，多重的。</a:t>
            </a:r>
          </a:p>
          <a:p>
            <a:pPr lvl="1" eaLnBrk="1" hangingPunct="1"/>
            <a:r>
              <a:rPr lang="zh-CN" altLang="en-US" smtClean="0"/>
              <a:t>被伤害，被杀死。</a:t>
            </a:r>
          </a:p>
          <a:p>
            <a:pPr lvl="1" eaLnBrk="1" hangingPunct="1"/>
            <a:r>
              <a:rPr lang="zh-CN" altLang="en-US" smtClean="0"/>
              <a:t>被伤害，被杀死的过程。</a:t>
            </a:r>
          </a:p>
          <a:p>
            <a:pPr lvl="1" eaLnBrk="1" hangingPunct="1"/>
            <a:r>
              <a:rPr lang="zh-CN" altLang="en-US" smtClean="0"/>
              <a:t>执行和实施伤害与杀人。</a:t>
            </a:r>
          </a:p>
          <a:p>
            <a:pPr lvl="1" eaLnBrk="1" hangingPunct="1"/>
            <a:r>
              <a:rPr lang="zh-CN" altLang="en-US" smtClean="0"/>
              <a:t>政治性的：绑架，失踪，政治犯，无故致残或被杀，严刑逼供，拷打。</a:t>
            </a:r>
          </a:p>
          <a:p>
            <a:pPr lvl="1" eaLnBrk="1" hangingPunct="1"/>
            <a:endParaRPr lang="zh-CN" altLang="en-US" smtClean="0"/>
          </a:p>
          <a:p>
            <a:pPr lvl="1" eaLnBrk="1" hangingPunct="1"/>
            <a:endParaRPr lang="en-US" altLang="zh-CN" smtClean="0"/>
          </a:p>
        </p:txBody>
      </p:sp>
      <p:sp>
        <p:nvSpPr>
          <p:cNvPr id="6" name="灯片编号占位符 5"/>
          <p:cNvSpPr>
            <a:spLocks noGrp="1"/>
          </p:cNvSpPr>
          <p:nvPr>
            <p:ph type="sldNum" sz="quarter" idx="12"/>
          </p:nvPr>
        </p:nvSpPr>
        <p:spPr/>
        <p:txBody>
          <a:bodyPr/>
          <a:lstStyle/>
          <a:p>
            <a:pPr>
              <a:defRPr/>
            </a:pPr>
            <a:fld id="{831AF91B-E9B2-437B-9A4C-AC787A0C8235}" type="slidenum">
              <a:rPr lang="en-US" altLang="zh-CN"/>
              <a:pPr>
                <a:defRPr/>
              </a:pPr>
              <a:t>13</a:t>
            </a:fld>
            <a:endParaRPr lang="en-US" altLang="zh-CN"/>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2"/>
          <p:cNvSpPr>
            <a:spLocks noGrp="1" noChangeArrowheads="1"/>
          </p:cNvSpPr>
          <p:nvPr>
            <p:ph type="title"/>
          </p:nvPr>
        </p:nvSpPr>
        <p:spPr/>
        <p:txBody>
          <a:bodyPr/>
          <a:lstStyle/>
          <a:p>
            <a:pPr eaLnBrk="1" hangingPunct="1"/>
            <a:r>
              <a:rPr lang="zh-CN" altLang="en-US" smtClean="0"/>
              <a:t>人为创伤的种类</a:t>
            </a:r>
          </a:p>
        </p:txBody>
      </p:sp>
      <p:sp>
        <p:nvSpPr>
          <p:cNvPr id="18436" name="Rectangle 3"/>
          <p:cNvSpPr>
            <a:spLocks noGrp="1" noChangeArrowheads="1"/>
          </p:cNvSpPr>
          <p:nvPr>
            <p:ph idx="1"/>
          </p:nvPr>
        </p:nvSpPr>
        <p:spPr/>
        <p:txBody>
          <a:bodyPr/>
          <a:lstStyle/>
          <a:p>
            <a:pPr eaLnBrk="1" hangingPunct="1"/>
            <a:r>
              <a:rPr lang="zh-CN" altLang="en-US" smtClean="0"/>
              <a:t>犯罪暴力</a:t>
            </a:r>
          </a:p>
          <a:p>
            <a:pPr lvl="1" eaLnBrk="1" hangingPunct="1"/>
            <a:r>
              <a:rPr lang="zh-CN" altLang="en-US" smtClean="0"/>
              <a:t>强奸</a:t>
            </a:r>
          </a:p>
          <a:p>
            <a:pPr lvl="1" eaLnBrk="1" hangingPunct="1"/>
            <a:r>
              <a:rPr lang="zh-CN" altLang="en-US" smtClean="0"/>
              <a:t>家庭暴力</a:t>
            </a:r>
          </a:p>
          <a:p>
            <a:pPr lvl="1" eaLnBrk="1" hangingPunct="1"/>
            <a:r>
              <a:rPr lang="zh-CN" altLang="en-US" smtClean="0"/>
              <a:t>虐待儿童</a:t>
            </a:r>
          </a:p>
          <a:p>
            <a:pPr lvl="1" eaLnBrk="1" hangingPunct="1"/>
            <a:r>
              <a:rPr lang="zh-CN" altLang="en-US" smtClean="0"/>
              <a:t>对儿童的性虐待</a:t>
            </a:r>
          </a:p>
          <a:p>
            <a:pPr lvl="1" eaLnBrk="1" hangingPunct="1"/>
            <a:r>
              <a:rPr lang="zh-CN" altLang="en-US" smtClean="0"/>
              <a:t>对儿童的身体虐待及其他暴力</a:t>
            </a:r>
          </a:p>
          <a:p>
            <a:pPr lvl="1" eaLnBrk="1" hangingPunct="1"/>
            <a:r>
              <a:rPr lang="zh-CN" altLang="en-US" smtClean="0"/>
              <a:t>性虐待狂虐待</a:t>
            </a:r>
          </a:p>
        </p:txBody>
      </p:sp>
      <p:sp>
        <p:nvSpPr>
          <p:cNvPr id="6" name="灯片编号占位符 5"/>
          <p:cNvSpPr>
            <a:spLocks noGrp="1"/>
          </p:cNvSpPr>
          <p:nvPr>
            <p:ph type="sldNum" sz="quarter" idx="12"/>
          </p:nvPr>
        </p:nvSpPr>
        <p:spPr/>
        <p:txBody>
          <a:bodyPr/>
          <a:lstStyle/>
          <a:p>
            <a:pPr>
              <a:defRPr/>
            </a:pPr>
            <a:fld id="{204F64F1-2B8F-4D61-A131-67891C67A7E4}" type="slidenum">
              <a:rPr lang="en-US" altLang="zh-CN"/>
              <a:pPr>
                <a:defRPr/>
              </a:pPr>
              <a:t>14</a:t>
            </a:fld>
            <a:endParaRPr lang="en-US" altLang="zh-CN"/>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2"/>
          <p:cNvSpPr>
            <a:spLocks noGrp="1" noChangeArrowheads="1"/>
          </p:cNvSpPr>
          <p:nvPr>
            <p:ph type="title"/>
          </p:nvPr>
        </p:nvSpPr>
        <p:spPr/>
        <p:txBody>
          <a:bodyPr>
            <a:normAutofit/>
          </a:bodyPr>
          <a:lstStyle/>
          <a:p>
            <a:pPr eaLnBrk="1" hangingPunct="1"/>
            <a:r>
              <a:rPr lang="zh-CN" altLang="en-US" sz="4000" smtClean="0"/>
              <a:t>童年期性虐待</a:t>
            </a:r>
            <a:endParaRPr lang="zh-CN" altLang="en-US" sz="4000" b="1" smtClean="0"/>
          </a:p>
        </p:txBody>
      </p:sp>
      <p:sp>
        <p:nvSpPr>
          <p:cNvPr id="19460" name="Rectangle 3"/>
          <p:cNvSpPr>
            <a:spLocks noGrp="1" noChangeArrowheads="1"/>
          </p:cNvSpPr>
          <p:nvPr>
            <p:ph idx="1"/>
          </p:nvPr>
        </p:nvSpPr>
        <p:spPr>
          <a:xfrm>
            <a:off x="684213" y="1341438"/>
            <a:ext cx="8135937" cy="4967287"/>
          </a:xfrm>
        </p:spPr>
        <p:txBody>
          <a:bodyPr/>
          <a:lstStyle/>
          <a:p>
            <a:pPr eaLnBrk="1" hangingPunct="1">
              <a:lnSpc>
                <a:spcPct val="90000"/>
              </a:lnSpc>
            </a:pPr>
            <a:r>
              <a:rPr lang="zh-CN" altLang="en-US" sz="2600" smtClean="0"/>
              <a:t>儿童期性虐待在全球普遍的发生率为女孩</a:t>
            </a:r>
            <a:r>
              <a:rPr lang="en-US" altLang="zh-CN" sz="2600" smtClean="0"/>
              <a:t>20%</a:t>
            </a:r>
            <a:r>
              <a:rPr lang="zh-CN" altLang="en-US" sz="2600" smtClean="0"/>
              <a:t>，男孩</a:t>
            </a:r>
            <a:r>
              <a:rPr lang="en-US" altLang="zh-CN" sz="2600" smtClean="0"/>
              <a:t>5-10%</a:t>
            </a:r>
            <a:r>
              <a:rPr lang="zh-CN" altLang="en-US" sz="2600" smtClean="0"/>
              <a:t>。因为不愿报告和记忆的失败，这个比例还可能被低估。在美国，大约</a:t>
            </a:r>
            <a:r>
              <a:rPr lang="en-US" altLang="zh-CN" sz="2600" smtClean="0"/>
              <a:t>90%</a:t>
            </a:r>
            <a:r>
              <a:rPr lang="zh-CN" altLang="en-US" sz="2600" smtClean="0"/>
              <a:t>的性虐待没有报告政府。</a:t>
            </a:r>
          </a:p>
          <a:p>
            <a:pPr eaLnBrk="1" hangingPunct="1">
              <a:lnSpc>
                <a:spcPct val="90000"/>
              </a:lnSpc>
            </a:pPr>
            <a:r>
              <a:rPr lang="zh-CN" altLang="en-US" sz="2600" smtClean="0"/>
              <a:t>儿童期性虐待的历史会导致成年后严重的心理和生理健康问题，物质滥用和犯罪。</a:t>
            </a:r>
          </a:p>
          <a:p>
            <a:pPr eaLnBrk="1" hangingPunct="1">
              <a:lnSpc>
                <a:spcPct val="90000"/>
              </a:lnSpc>
            </a:pPr>
            <a:r>
              <a:rPr lang="zh-CN" altLang="en-US" sz="2600" smtClean="0"/>
              <a:t>从公众健康，经济，伦理和科学的观点，政府的管理者要推动学科间讨论，加强对儿童期性虐待的研究和预防，干预和教育</a:t>
            </a:r>
          </a:p>
          <a:p>
            <a:pPr lvl="1" eaLnBrk="1" hangingPunct="1">
              <a:lnSpc>
                <a:spcPct val="90000"/>
              </a:lnSpc>
            </a:pPr>
            <a:r>
              <a:rPr lang="en-US" altLang="zh-CN" sz="2000" b="1" smtClean="0"/>
              <a:t>Freyd, J.J., et. Al. (2005) </a:t>
            </a:r>
          </a:p>
          <a:p>
            <a:pPr lvl="1" eaLnBrk="1" hangingPunct="1">
              <a:lnSpc>
                <a:spcPct val="90000"/>
              </a:lnSpc>
              <a:buFont typeface="Wingdings" pitchFamily="2" charset="2"/>
              <a:buNone/>
            </a:pPr>
            <a:r>
              <a:rPr lang="en-US" altLang="zh-CN" sz="2000" b="1" smtClean="0"/>
              <a:t>《</a:t>
            </a:r>
            <a:r>
              <a:rPr lang="zh-CN" altLang="en-US" sz="2000" b="1" smtClean="0"/>
              <a:t>儿童性虐待的科学</a:t>
            </a:r>
            <a:r>
              <a:rPr lang="en-US" altLang="zh-CN" sz="2000" b="1" smtClean="0"/>
              <a:t>》</a:t>
            </a:r>
            <a:r>
              <a:rPr lang="en-US" altLang="zh-CN" sz="2000" b="1" i="1" smtClean="0"/>
              <a:t>Science</a:t>
            </a:r>
            <a:r>
              <a:rPr lang="en-US" altLang="zh-CN" sz="2000" b="1" smtClean="0"/>
              <a:t>, 2005</a:t>
            </a:r>
            <a:r>
              <a:rPr lang="zh-CN" altLang="en-US" sz="2000" b="1" smtClean="0"/>
              <a:t>， </a:t>
            </a:r>
            <a:r>
              <a:rPr lang="en-US" altLang="zh-CN" sz="2000" b="1" smtClean="0">
                <a:solidFill>
                  <a:schemeClr val="tx2"/>
                </a:solidFill>
              </a:rPr>
              <a:t>Vol</a:t>
            </a:r>
            <a:r>
              <a:rPr lang="en-US" altLang="zh-CN" sz="2000" b="1" smtClean="0"/>
              <a:t> 308, 501. </a:t>
            </a:r>
            <a:r>
              <a:rPr lang="zh-CN" altLang="en-US" sz="2000" b="1" smtClean="0"/>
              <a:t>。</a:t>
            </a:r>
          </a:p>
        </p:txBody>
      </p:sp>
      <p:sp>
        <p:nvSpPr>
          <p:cNvPr id="6" name="灯片编号占位符 5"/>
          <p:cNvSpPr>
            <a:spLocks noGrp="1"/>
          </p:cNvSpPr>
          <p:nvPr>
            <p:ph type="sldNum" sz="quarter" idx="12"/>
          </p:nvPr>
        </p:nvSpPr>
        <p:spPr/>
        <p:txBody>
          <a:bodyPr/>
          <a:lstStyle/>
          <a:p>
            <a:pPr>
              <a:defRPr/>
            </a:pPr>
            <a:fld id="{08261F03-15CF-41B9-8D0D-85F5656C8C2F}" type="slidenum">
              <a:rPr lang="en-US" altLang="zh-CN"/>
              <a:pPr>
                <a:defRPr/>
              </a:pPr>
              <a:t>15</a:t>
            </a:fld>
            <a:endParaRPr lang="en-US" altLang="zh-CN"/>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2"/>
          <p:cNvSpPr>
            <a:spLocks noGrp="1" noChangeArrowheads="1"/>
          </p:cNvSpPr>
          <p:nvPr>
            <p:ph type="title"/>
          </p:nvPr>
        </p:nvSpPr>
        <p:spPr/>
        <p:txBody>
          <a:bodyPr/>
          <a:lstStyle/>
          <a:p>
            <a:pPr eaLnBrk="1" hangingPunct="1"/>
            <a:r>
              <a:rPr lang="zh-CN" altLang="en-US" smtClean="0"/>
              <a:t>中国情况</a:t>
            </a:r>
          </a:p>
        </p:txBody>
      </p:sp>
      <p:sp>
        <p:nvSpPr>
          <p:cNvPr id="20484" name="Rectangle 3"/>
          <p:cNvSpPr>
            <a:spLocks noGrp="1" noChangeArrowheads="1"/>
          </p:cNvSpPr>
          <p:nvPr>
            <p:ph idx="1"/>
          </p:nvPr>
        </p:nvSpPr>
        <p:spPr>
          <a:xfrm>
            <a:off x="457200" y="1268413"/>
            <a:ext cx="8435975" cy="5589587"/>
          </a:xfrm>
        </p:spPr>
        <p:txBody>
          <a:bodyPr/>
          <a:lstStyle/>
          <a:p>
            <a:pPr eaLnBrk="1" hangingPunct="1"/>
            <a:r>
              <a:rPr lang="zh-CN" altLang="en-US" sz="2900" smtClean="0"/>
              <a:t>陈晶琦（</a:t>
            </a:r>
            <a:r>
              <a:rPr lang="en-US" altLang="zh-CN" sz="2900" smtClean="0"/>
              <a:t>2004</a:t>
            </a:r>
            <a:r>
              <a:rPr lang="zh-CN" altLang="en-US" sz="2900" smtClean="0"/>
              <a:t>，</a:t>
            </a:r>
            <a:r>
              <a:rPr lang="en-US" altLang="zh-CN" sz="2900" smtClean="0"/>
              <a:t>2005</a:t>
            </a:r>
            <a:r>
              <a:rPr lang="zh-CN" altLang="en-US" sz="2900" smtClean="0"/>
              <a:t>）调查</a:t>
            </a:r>
          </a:p>
          <a:p>
            <a:pPr lvl="1" eaLnBrk="1" hangingPunct="1"/>
            <a:r>
              <a:rPr lang="zh-CN" altLang="en-US" sz="2400" smtClean="0"/>
              <a:t>有</a:t>
            </a:r>
            <a:r>
              <a:rPr lang="en-US" altLang="zh-CN" sz="2400" smtClean="0"/>
              <a:t>20</a:t>
            </a:r>
            <a:r>
              <a:rPr lang="zh-CN" altLang="en-US" sz="2400" smtClean="0"/>
              <a:t>．</a:t>
            </a:r>
            <a:r>
              <a:rPr lang="en-US" altLang="zh-CN" sz="2400" smtClean="0"/>
              <a:t>0</a:t>
            </a:r>
            <a:r>
              <a:rPr lang="zh-CN" altLang="en-US" sz="2400" smtClean="0"/>
              <a:t>％的女生和</a:t>
            </a:r>
            <a:r>
              <a:rPr lang="en-US" altLang="zh-CN" sz="2400" smtClean="0"/>
              <a:t>14</a:t>
            </a:r>
            <a:r>
              <a:rPr lang="zh-CN" altLang="en-US" sz="2400" smtClean="0"/>
              <a:t>．</a:t>
            </a:r>
            <a:r>
              <a:rPr lang="en-US" altLang="zh-CN" sz="2400" smtClean="0"/>
              <a:t>3</a:t>
            </a:r>
            <a:r>
              <a:rPr lang="zh-CN" altLang="en-US" sz="2400" smtClean="0"/>
              <a:t>％的男生报告</a:t>
            </a:r>
            <a:r>
              <a:rPr lang="en-US" altLang="zh-CN" sz="2400" smtClean="0"/>
              <a:t>16</a:t>
            </a:r>
            <a:r>
              <a:rPr lang="zh-CN" altLang="en-US" sz="2400" smtClean="0"/>
              <a:t>岁以前曾经历过非身体接触或身体接触的性虐待，其中</a:t>
            </a:r>
            <a:r>
              <a:rPr lang="en-US" altLang="zh-CN" sz="2400" smtClean="0"/>
              <a:t>11.3</a:t>
            </a:r>
            <a:r>
              <a:rPr lang="zh-CN" altLang="en-US" sz="2400" smtClean="0"/>
              <a:t>％女生和</a:t>
            </a:r>
            <a:r>
              <a:rPr lang="en-US" altLang="zh-CN" sz="2400" smtClean="0"/>
              <a:t>7.7</a:t>
            </a:r>
            <a:r>
              <a:rPr lang="zh-CN" altLang="en-US" sz="2400" smtClean="0"/>
              <a:t>％男生经历过身体接触性虐待。</a:t>
            </a:r>
          </a:p>
          <a:p>
            <a:pPr lvl="1" eaLnBrk="1" hangingPunct="1"/>
            <a:r>
              <a:rPr lang="en-US" altLang="zh-CN" sz="2400" smtClean="0"/>
              <a:t>56</a:t>
            </a:r>
            <a:r>
              <a:rPr lang="zh-CN" altLang="en-US" sz="2400" smtClean="0"/>
              <a:t>．</a:t>
            </a:r>
            <a:r>
              <a:rPr lang="en-US" altLang="zh-CN" sz="2400" smtClean="0"/>
              <a:t>3</a:t>
            </a:r>
            <a:r>
              <a:rPr lang="zh-CN" altLang="en-US" sz="2400" smtClean="0"/>
              <a:t>％的学生</a:t>
            </a:r>
            <a:r>
              <a:rPr lang="en-US" altLang="zh-CN" sz="2400" smtClean="0"/>
              <a:t>16</a:t>
            </a:r>
            <a:r>
              <a:rPr lang="zh-CN" altLang="en-US" sz="2400" smtClean="0"/>
              <a:t>岁前曾经历过或羞辱或体罚或挨打或限制活动。</a:t>
            </a:r>
            <a:r>
              <a:rPr lang="en-US" altLang="zh-CN" sz="2400" smtClean="0"/>
              <a:t>18</a:t>
            </a:r>
            <a:r>
              <a:rPr lang="zh-CN" altLang="en-US" sz="2400" smtClean="0"/>
              <a:t>．</a:t>
            </a:r>
            <a:r>
              <a:rPr lang="en-US" altLang="zh-CN" sz="2400" smtClean="0"/>
              <a:t>9</a:t>
            </a:r>
            <a:r>
              <a:rPr lang="zh-CN" altLang="en-US" sz="2400" smtClean="0"/>
              <a:t>％有过严重挨打的经历。</a:t>
            </a:r>
          </a:p>
        </p:txBody>
      </p:sp>
      <p:sp>
        <p:nvSpPr>
          <p:cNvPr id="6" name="灯片编号占位符 5"/>
          <p:cNvSpPr>
            <a:spLocks noGrp="1"/>
          </p:cNvSpPr>
          <p:nvPr>
            <p:ph type="sldNum" sz="quarter" idx="12"/>
          </p:nvPr>
        </p:nvSpPr>
        <p:spPr/>
        <p:txBody>
          <a:bodyPr/>
          <a:lstStyle/>
          <a:p>
            <a:pPr>
              <a:defRPr/>
            </a:pPr>
            <a:fld id="{9996EF45-7909-4165-922A-2CA1BA821E7E}" type="slidenum">
              <a:rPr lang="en-US" altLang="zh-CN"/>
              <a:pPr>
                <a:defRPr/>
              </a:pPr>
              <a:t>16</a:t>
            </a:fld>
            <a:endParaRPr lang="en-US" altLang="zh-CN"/>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2"/>
          <p:cNvSpPr>
            <a:spLocks noGrp="1" noChangeArrowheads="1"/>
          </p:cNvSpPr>
          <p:nvPr>
            <p:ph type="title"/>
          </p:nvPr>
        </p:nvSpPr>
        <p:spPr/>
        <p:txBody>
          <a:bodyPr/>
          <a:lstStyle/>
          <a:p>
            <a:pPr eaLnBrk="1" hangingPunct="1"/>
            <a:r>
              <a:rPr lang="zh-CN" altLang="en-US" smtClean="0"/>
              <a:t>北京监狱系统的研究</a:t>
            </a:r>
          </a:p>
        </p:txBody>
      </p:sp>
      <p:sp>
        <p:nvSpPr>
          <p:cNvPr id="21508" name="Rectangle 3"/>
          <p:cNvSpPr>
            <a:spLocks noGrp="1" noChangeArrowheads="1"/>
          </p:cNvSpPr>
          <p:nvPr>
            <p:ph idx="1"/>
          </p:nvPr>
        </p:nvSpPr>
        <p:spPr>
          <a:xfrm>
            <a:off x="468313" y="1268413"/>
            <a:ext cx="8229600" cy="4891087"/>
          </a:xfrm>
        </p:spPr>
        <p:txBody>
          <a:bodyPr>
            <a:normAutofit/>
          </a:bodyPr>
          <a:lstStyle/>
          <a:p>
            <a:pPr algn="just" eaLnBrk="1" hangingPunct="1"/>
            <a:r>
              <a:rPr lang="zh-CN" altLang="en-US" smtClean="0"/>
              <a:t>北京监狱管理局系统的</a:t>
            </a:r>
            <a:r>
              <a:rPr lang="en-US" altLang="zh-CN" smtClean="0"/>
              <a:t>10</a:t>
            </a:r>
            <a:r>
              <a:rPr lang="zh-CN" altLang="en-US" smtClean="0"/>
              <a:t>个监狱</a:t>
            </a:r>
            <a:r>
              <a:rPr lang="en-US" altLang="zh-CN" smtClean="0"/>
              <a:t>,</a:t>
            </a:r>
            <a:r>
              <a:rPr lang="zh-CN" altLang="en-US" smtClean="0"/>
              <a:t>每个监狱随机抽取</a:t>
            </a:r>
            <a:r>
              <a:rPr lang="en-US" altLang="zh-CN" smtClean="0"/>
              <a:t>300</a:t>
            </a:r>
            <a:r>
              <a:rPr lang="zh-CN" altLang="en-US" smtClean="0"/>
              <a:t>位服刑人员被试</a:t>
            </a:r>
            <a:r>
              <a:rPr lang="en-US" altLang="zh-CN" smtClean="0"/>
              <a:t>,</a:t>
            </a:r>
            <a:r>
              <a:rPr lang="zh-CN" altLang="en-US" smtClean="0"/>
              <a:t>共</a:t>
            </a:r>
            <a:r>
              <a:rPr lang="en-US" altLang="zh-CN" smtClean="0"/>
              <a:t>3000</a:t>
            </a:r>
            <a:r>
              <a:rPr lang="zh-CN" altLang="en-US" smtClean="0"/>
              <a:t>人</a:t>
            </a:r>
            <a:r>
              <a:rPr lang="en-US" altLang="zh-CN" smtClean="0"/>
              <a:t>,</a:t>
            </a:r>
            <a:r>
              <a:rPr lang="zh-CN" altLang="en-US" smtClean="0"/>
              <a:t>进行了儿童期心理创伤经历，心理创伤相关症状及人格障碍研究。</a:t>
            </a:r>
          </a:p>
          <a:p>
            <a:pPr algn="just" eaLnBrk="1" hangingPunct="1"/>
            <a:r>
              <a:rPr lang="zh-CN" altLang="en-US" smtClean="0"/>
              <a:t>在服刑人员中，童年创伤经历，</a:t>
            </a:r>
          </a:p>
          <a:p>
            <a:pPr lvl="1" algn="just" eaLnBrk="1" hangingPunct="1"/>
            <a:r>
              <a:rPr lang="zh-CN" altLang="en-US" smtClean="0"/>
              <a:t>躯体忽视</a:t>
            </a:r>
            <a:r>
              <a:rPr lang="en-US" altLang="zh-CN" smtClean="0"/>
              <a:t>95%</a:t>
            </a:r>
            <a:r>
              <a:rPr lang="zh-CN" altLang="en-US" smtClean="0"/>
              <a:t>，</a:t>
            </a:r>
          </a:p>
          <a:p>
            <a:pPr lvl="1" algn="just" eaLnBrk="1" hangingPunct="1"/>
            <a:r>
              <a:rPr lang="zh-CN" altLang="en-US" smtClean="0"/>
              <a:t>情感忽视</a:t>
            </a:r>
            <a:r>
              <a:rPr lang="en-US" altLang="zh-CN" smtClean="0"/>
              <a:t>98.9%</a:t>
            </a:r>
            <a:r>
              <a:rPr lang="zh-CN" altLang="en-US" smtClean="0"/>
              <a:t>，</a:t>
            </a:r>
          </a:p>
          <a:p>
            <a:pPr lvl="1" algn="just" eaLnBrk="1" hangingPunct="1"/>
            <a:r>
              <a:rPr lang="zh-CN" altLang="en-US" smtClean="0"/>
              <a:t>性虐待</a:t>
            </a:r>
            <a:r>
              <a:rPr lang="en-US" altLang="zh-CN" smtClean="0"/>
              <a:t>45.7%</a:t>
            </a:r>
            <a:r>
              <a:rPr lang="zh-CN" altLang="en-US" smtClean="0"/>
              <a:t>，</a:t>
            </a:r>
          </a:p>
          <a:p>
            <a:pPr lvl="1" algn="just" eaLnBrk="1" hangingPunct="1"/>
            <a:r>
              <a:rPr lang="zh-CN" altLang="en-US" smtClean="0"/>
              <a:t>躯体虐待</a:t>
            </a:r>
            <a:r>
              <a:rPr lang="en-US" altLang="zh-CN" smtClean="0"/>
              <a:t>47.1%</a:t>
            </a:r>
            <a:r>
              <a:rPr lang="zh-CN" altLang="en-US" smtClean="0"/>
              <a:t>，</a:t>
            </a:r>
          </a:p>
          <a:p>
            <a:pPr lvl="1" algn="just" eaLnBrk="1" hangingPunct="1"/>
            <a:r>
              <a:rPr lang="zh-CN" altLang="en-US" smtClean="0"/>
              <a:t>情感虐待</a:t>
            </a:r>
            <a:r>
              <a:rPr lang="en-US" altLang="zh-CN" smtClean="0"/>
              <a:t>59.2</a:t>
            </a:r>
            <a:r>
              <a:rPr lang="zh-CN" altLang="en-US" smtClean="0"/>
              <a:t>；</a:t>
            </a:r>
          </a:p>
        </p:txBody>
      </p:sp>
      <p:sp>
        <p:nvSpPr>
          <p:cNvPr id="6" name="灯片编号占位符 5"/>
          <p:cNvSpPr>
            <a:spLocks noGrp="1"/>
          </p:cNvSpPr>
          <p:nvPr>
            <p:ph type="sldNum" sz="quarter" idx="12"/>
          </p:nvPr>
        </p:nvSpPr>
        <p:spPr/>
        <p:txBody>
          <a:bodyPr/>
          <a:lstStyle/>
          <a:p>
            <a:pPr>
              <a:defRPr/>
            </a:pPr>
            <a:fld id="{4C2661C3-B097-4965-AC91-660A690C7DCC}" type="slidenum">
              <a:rPr lang="en-US" altLang="zh-CN"/>
              <a:pPr>
                <a:defRPr/>
              </a:pPr>
              <a:t>17</a:t>
            </a:fld>
            <a:endParaRPr lang="en-US" altLang="zh-CN"/>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2"/>
          <p:cNvSpPr>
            <a:spLocks noGrp="1" noChangeArrowheads="1"/>
          </p:cNvSpPr>
          <p:nvPr>
            <p:ph type="title"/>
          </p:nvPr>
        </p:nvSpPr>
        <p:spPr/>
        <p:txBody>
          <a:bodyPr/>
          <a:lstStyle/>
          <a:p>
            <a:pPr eaLnBrk="1" hangingPunct="1"/>
            <a:r>
              <a:rPr lang="zh-CN" altLang="en-US" smtClean="0"/>
              <a:t>北京监狱系统的研究</a:t>
            </a:r>
          </a:p>
        </p:txBody>
      </p:sp>
      <p:sp>
        <p:nvSpPr>
          <p:cNvPr id="22532" name="Rectangle 3"/>
          <p:cNvSpPr>
            <a:spLocks noGrp="1" noChangeArrowheads="1"/>
          </p:cNvSpPr>
          <p:nvPr>
            <p:ph idx="1"/>
          </p:nvPr>
        </p:nvSpPr>
        <p:spPr/>
        <p:txBody>
          <a:bodyPr/>
          <a:lstStyle/>
          <a:p>
            <a:pPr algn="just" eaLnBrk="1" hangingPunct="1"/>
            <a:r>
              <a:rPr lang="zh-CN" altLang="en-US" smtClean="0"/>
              <a:t>在创伤后症状中，</a:t>
            </a:r>
          </a:p>
          <a:p>
            <a:pPr lvl="1" algn="just" eaLnBrk="1" hangingPunct="1"/>
            <a:r>
              <a:rPr lang="zh-CN" altLang="en-US" smtClean="0"/>
              <a:t>有病理性解离症状的</a:t>
            </a:r>
            <a:r>
              <a:rPr lang="en-US" altLang="zh-CN" smtClean="0"/>
              <a:t>50.1%,</a:t>
            </a:r>
          </a:p>
          <a:p>
            <a:pPr algn="just" eaLnBrk="1" hangingPunct="1"/>
            <a:r>
              <a:rPr lang="zh-CN" altLang="en-US" smtClean="0"/>
              <a:t>反社会人格障碍</a:t>
            </a:r>
            <a:r>
              <a:rPr lang="en-US" altLang="zh-CN" smtClean="0"/>
              <a:t>47%</a:t>
            </a:r>
            <a:r>
              <a:rPr lang="zh-CN" altLang="en-US" smtClean="0"/>
              <a:t>，</a:t>
            </a:r>
          </a:p>
          <a:p>
            <a:pPr algn="just" eaLnBrk="1" hangingPunct="1"/>
            <a:r>
              <a:rPr lang="zh-CN" altLang="en-US" smtClean="0"/>
              <a:t>边缘型人格障碍</a:t>
            </a:r>
            <a:r>
              <a:rPr lang="en-US" altLang="zh-CN" smtClean="0"/>
              <a:t>17.1%</a:t>
            </a:r>
            <a:r>
              <a:rPr lang="zh-CN" altLang="en-US" smtClean="0"/>
              <a:t>；</a:t>
            </a:r>
          </a:p>
          <a:p>
            <a:pPr algn="just" eaLnBrk="1" hangingPunct="1"/>
            <a:r>
              <a:rPr lang="zh-CN" altLang="en-US" smtClean="0"/>
              <a:t>表演型人格障碍</a:t>
            </a:r>
            <a:r>
              <a:rPr lang="en-US" altLang="zh-CN" smtClean="0"/>
              <a:t>18.4%</a:t>
            </a:r>
            <a:r>
              <a:rPr lang="zh-CN" altLang="en-US" smtClean="0"/>
              <a:t>，</a:t>
            </a:r>
          </a:p>
          <a:p>
            <a:pPr algn="just" eaLnBrk="1" hangingPunct="1"/>
            <a:r>
              <a:rPr lang="zh-CN" altLang="en-US" smtClean="0"/>
              <a:t>自恋型人格障碍</a:t>
            </a:r>
            <a:r>
              <a:rPr lang="en-US" altLang="zh-CN" smtClean="0"/>
              <a:t>14.7%</a:t>
            </a:r>
            <a:r>
              <a:rPr lang="zh-CN" altLang="en-US" smtClean="0"/>
              <a:t>。</a:t>
            </a:r>
          </a:p>
          <a:p>
            <a:pPr eaLnBrk="1" hangingPunct="1"/>
            <a:endParaRPr lang="en-US" altLang="zh-CN" smtClean="0"/>
          </a:p>
        </p:txBody>
      </p:sp>
      <p:sp>
        <p:nvSpPr>
          <p:cNvPr id="6" name="灯片编号占位符 5"/>
          <p:cNvSpPr>
            <a:spLocks noGrp="1"/>
          </p:cNvSpPr>
          <p:nvPr>
            <p:ph type="sldNum" sz="quarter" idx="12"/>
          </p:nvPr>
        </p:nvSpPr>
        <p:spPr/>
        <p:txBody>
          <a:bodyPr/>
          <a:lstStyle/>
          <a:p>
            <a:pPr>
              <a:defRPr/>
            </a:pPr>
            <a:fld id="{C6898E73-96B8-4985-B723-33BCB99A7A94}" type="slidenum">
              <a:rPr lang="en-US" altLang="zh-CN"/>
              <a:pPr>
                <a:defRPr/>
              </a:pPr>
              <a:t>18</a:t>
            </a:fld>
            <a:endParaRPr lang="en-US" altLang="zh-CN"/>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页脚占位符 1"/>
          <p:cNvSpPr>
            <a:spLocks noGrp="1"/>
          </p:cNvSpPr>
          <p:nvPr>
            <p:ph type="ftr" sz="quarter" idx="11"/>
          </p:nvPr>
        </p:nvSpPr>
        <p:spPr>
          <a:xfrm>
            <a:off x="457200" y="6245225"/>
            <a:ext cx="2133600" cy="476250"/>
          </a:xfrm>
        </p:spPr>
        <p:txBody>
          <a:bodyPr/>
          <a:lstStyle/>
          <a:p>
            <a:pPr algn="l">
              <a:defRPr/>
            </a:pPr>
            <a:r>
              <a:rPr lang="en-US" altLang="zh-CN"/>
              <a:t>2009</a:t>
            </a:r>
            <a:r>
              <a:rPr lang="zh-CN" altLang="en-US"/>
              <a:t>北大学工部培训</a:t>
            </a:r>
            <a:endParaRPr lang="en-US" altLang="zh-CN"/>
          </a:p>
        </p:txBody>
      </p:sp>
      <p:sp>
        <p:nvSpPr>
          <p:cNvPr id="252941" name="Rectangle 13"/>
          <p:cNvSpPr>
            <a:spLocks noGrp="1" noChangeArrowheads="1"/>
          </p:cNvSpPr>
          <p:nvPr>
            <p:ph type="body" idx="4294967295"/>
          </p:nvPr>
        </p:nvSpPr>
        <p:spPr>
          <a:xfrm>
            <a:off x="1422400" y="2133600"/>
            <a:ext cx="7721600" cy="4311650"/>
          </a:xfrm>
        </p:spPr>
        <p:txBody>
          <a:bodyPr/>
          <a:lstStyle/>
          <a:p>
            <a:pPr eaLnBrk="1" hangingPunct="1"/>
            <a:r>
              <a:rPr lang="zh-CN" altLang="en-US" sz="2800" b="1" smtClean="0"/>
              <a:t>对圣地亚哥疾控中心，参与</a:t>
            </a:r>
            <a:r>
              <a:rPr lang="en-US" altLang="zh-CN" sz="2800" b="1" smtClean="0"/>
              <a:t>Kaiser</a:t>
            </a:r>
            <a:r>
              <a:rPr lang="zh-CN" altLang="en-US" sz="2800" b="1" smtClean="0"/>
              <a:t>健康保险的</a:t>
            </a:r>
            <a:r>
              <a:rPr lang="de-DE" altLang="zh-CN" sz="2800" b="1" smtClean="0"/>
              <a:t>17 421</a:t>
            </a:r>
            <a:r>
              <a:rPr lang="zh-CN" altLang="en-US" sz="2800" b="1" smtClean="0"/>
              <a:t>成人的研究</a:t>
            </a:r>
            <a:endParaRPr lang="de-DE" altLang="zh-CN" sz="2800" b="1" smtClean="0"/>
          </a:p>
          <a:p>
            <a:pPr eaLnBrk="1" hangingPunct="1"/>
            <a:r>
              <a:rPr lang="zh-CN" altLang="en-US" sz="2800" b="1" smtClean="0"/>
              <a:t>探讨童年经历是否及如何影响其成年后的健康状况</a:t>
            </a:r>
            <a:endParaRPr lang="de-DE" altLang="zh-CN" sz="2800" b="1" smtClean="0"/>
          </a:p>
          <a:p>
            <a:pPr eaLnBrk="1" hangingPunct="1"/>
            <a:r>
              <a:rPr lang="zh-CN" altLang="en-US" sz="2800" b="1" smtClean="0"/>
              <a:t>儿童期虐待和家庭功能失调分为</a:t>
            </a:r>
            <a:r>
              <a:rPr lang="en-US" altLang="zh-CN" sz="2800" b="1" smtClean="0"/>
              <a:t>8</a:t>
            </a:r>
            <a:r>
              <a:rPr lang="zh-CN" altLang="en-US" sz="2800" b="1" smtClean="0"/>
              <a:t>个类别</a:t>
            </a:r>
            <a:endParaRPr lang="en-US" sz="3600" b="1" smtClean="0">
              <a:solidFill>
                <a:srgbClr val="FAFD00"/>
              </a:solidFill>
            </a:endParaRPr>
          </a:p>
        </p:txBody>
      </p:sp>
      <p:sp>
        <p:nvSpPr>
          <p:cNvPr id="6" name="页脚占位符 3"/>
          <p:cNvSpPr txBox="1">
            <a:spLocks noGrp="1"/>
          </p:cNvSpPr>
          <p:nvPr/>
        </p:nvSpPr>
        <p:spPr bwMode="auto">
          <a:xfrm>
            <a:off x="2286000" y="6019800"/>
            <a:ext cx="4800600" cy="457200"/>
          </a:xfrm>
          <a:prstGeom prst="rect">
            <a:avLst/>
          </a:prstGeom>
          <a:noFill/>
          <a:ln>
            <a:miter lim="800000"/>
            <a:headEnd/>
            <a:tailEnd/>
          </a:ln>
        </p:spPr>
        <p:txBody>
          <a:bodyPr anchor="b"/>
          <a:lstStyle/>
          <a:p>
            <a:pPr algn="ctr">
              <a:defRPr/>
            </a:pPr>
            <a:r>
              <a:rPr lang="en-US" sz="1400">
                <a:latin typeface="+mn-lt"/>
              </a:rPr>
              <a:t>Trauma-Aid Germany</a:t>
            </a:r>
          </a:p>
        </p:txBody>
      </p:sp>
      <p:sp>
        <p:nvSpPr>
          <p:cNvPr id="23556" name="灯片编号占位符 4"/>
          <p:cNvSpPr txBox="1">
            <a:spLocks noGrp="1"/>
          </p:cNvSpPr>
          <p:nvPr/>
        </p:nvSpPr>
        <p:spPr bwMode="auto">
          <a:xfrm>
            <a:off x="7924800" y="6019800"/>
            <a:ext cx="838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r" eaLnBrk="1" hangingPunct="1"/>
            <a:fld id="{1BE99718-FE1F-498C-822D-700BD64DD2D9}" type="slidenum">
              <a:rPr lang="de-DE" altLang="zh-CN" sz="1400">
                <a:latin typeface="Times New Roman" pitchFamily="18" charset="0"/>
              </a:rPr>
              <a:pPr algn="r" eaLnBrk="1" hangingPunct="1"/>
              <a:t>19</a:t>
            </a:fld>
            <a:endParaRPr lang="de-DE" altLang="zh-CN" sz="1400">
              <a:latin typeface="Times New Roman" pitchFamily="18" charset="0"/>
            </a:endParaRPr>
          </a:p>
        </p:txBody>
      </p:sp>
      <p:sp>
        <p:nvSpPr>
          <p:cNvPr id="252933" name="Rectangle 5"/>
          <p:cNvSpPr>
            <a:spLocks noChangeArrowheads="1"/>
          </p:cNvSpPr>
          <p:nvPr/>
        </p:nvSpPr>
        <p:spPr bwMode="auto">
          <a:xfrm>
            <a:off x="684213" y="296863"/>
            <a:ext cx="7848600" cy="1196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b">
            <a:spAutoFit/>
          </a:bodyPr>
          <a:lstStyle/>
          <a:p>
            <a:pPr algn="ctr"/>
            <a:r>
              <a:rPr lang="de-DE" altLang="zh-CN" sz="3600">
                <a:solidFill>
                  <a:schemeClr val="hlink"/>
                </a:solidFill>
                <a:latin typeface="Comic Sans MS" pitchFamily="66" charset="0"/>
              </a:rPr>
              <a:t>ACE </a:t>
            </a:r>
            <a:r>
              <a:rPr lang="de-DE" altLang="zh-CN" sz="3600">
                <a:solidFill>
                  <a:schemeClr val="hlink"/>
                </a:solidFill>
              </a:rPr>
              <a:t>–</a:t>
            </a:r>
            <a:r>
              <a:rPr lang="de-DE" altLang="zh-CN" sz="3600">
                <a:solidFill>
                  <a:schemeClr val="hlink"/>
                </a:solidFill>
                <a:latin typeface="Comic Sans MS" pitchFamily="66" charset="0"/>
              </a:rPr>
              <a:t> </a:t>
            </a:r>
            <a:r>
              <a:rPr lang="zh-CN" altLang="en-US" sz="3600">
                <a:solidFill>
                  <a:schemeClr val="hlink"/>
                </a:solidFill>
                <a:latin typeface="Comic Sans MS" pitchFamily="66" charset="0"/>
              </a:rPr>
              <a:t>研究</a:t>
            </a:r>
            <a:r>
              <a:rPr lang="de-DE" altLang="zh-CN" sz="3600">
                <a:solidFill>
                  <a:schemeClr val="hlink"/>
                </a:solidFill>
                <a:latin typeface="Comic Sans MS" pitchFamily="66" charset="0"/>
              </a:rPr>
              <a:t>  </a:t>
            </a:r>
            <a:br>
              <a:rPr lang="de-DE" altLang="zh-CN" sz="3600">
                <a:solidFill>
                  <a:schemeClr val="hlink"/>
                </a:solidFill>
                <a:latin typeface="Comic Sans MS" pitchFamily="66" charset="0"/>
              </a:rPr>
            </a:br>
            <a:r>
              <a:rPr lang="de-DE" altLang="zh-CN" sz="3600">
                <a:solidFill>
                  <a:schemeClr val="hlink"/>
                </a:solidFill>
                <a:latin typeface="Comic Sans MS" pitchFamily="66" charset="0"/>
              </a:rPr>
              <a:t>  (</a:t>
            </a:r>
            <a:r>
              <a:rPr lang="zh-CN" altLang="en-US" sz="3600"/>
              <a:t>童年不幸经历</a:t>
            </a:r>
            <a:r>
              <a:rPr lang="de-DE" altLang="zh-CN" sz="3600">
                <a:solidFill>
                  <a:schemeClr val="hlink"/>
                </a:solidFill>
                <a:latin typeface="Comic Sans MS" pitchFamily="66" charset="0"/>
              </a:rPr>
              <a:t>)</a:t>
            </a:r>
          </a:p>
        </p:txBody>
      </p:sp>
      <p:sp>
        <p:nvSpPr>
          <p:cNvPr id="252934" name="Rectangle 6"/>
          <p:cNvSpPr>
            <a:spLocks noChangeArrowheads="1"/>
          </p:cNvSpPr>
          <p:nvPr/>
        </p:nvSpPr>
        <p:spPr bwMode="auto">
          <a:xfrm>
            <a:off x="2951163" y="1412875"/>
            <a:ext cx="3384550" cy="515938"/>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spAutoFit/>
          </a:bodyPr>
          <a:lstStyle/>
          <a:p>
            <a:pPr marL="285750" indent="-285750" algn="ctr">
              <a:spcBef>
                <a:spcPct val="20000"/>
              </a:spcBef>
              <a:buClr>
                <a:schemeClr val="accent1"/>
              </a:buClr>
            </a:pPr>
            <a:r>
              <a:rPr lang="de-DE" altLang="zh-CN" sz="2800">
                <a:solidFill>
                  <a:schemeClr val="accent1"/>
                </a:solidFill>
                <a:latin typeface="Comic Sans MS" pitchFamily="66" charset="0"/>
              </a:rPr>
              <a:t>Vincent J. Felitti</a:t>
            </a:r>
          </a:p>
        </p:txBody>
      </p:sp>
      <p:sp>
        <p:nvSpPr>
          <p:cNvPr id="23559" name="Text Box 9"/>
          <p:cNvSpPr txBox="1">
            <a:spLocks noChangeArrowheads="1"/>
          </p:cNvSpPr>
          <p:nvPr/>
        </p:nvSpPr>
        <p:spPr bwMode="auto">
          <a:xfrm>
            <a:off x="5219700" y="6381750"/>
            <a:ext cx="3311525" cy="3365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de-DE" altLang="zh-CN" sz="1600"/>
              <a:t>ZpsychosomMedPsychother, 2002</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52933"/>
                                        </p:tgtEl>
                                        <p:attrNameLst>
                                          <p:attrName>style.visibility</p:attrName>
                                        </p:attrNameLst>
                                      </p:cBhvr>
                                      <p:to>
                                        <p:strVal val="visible"/>
                                      </p:to>
                                    </p:set>
                                    <p:animEffect transition="in" filter="wipe(left)">
                                      <p:cBhvr>
                                        <p:cTn id="7" dur="500"/>
                                        <p:tgtEl>
                                          <p:spTgt spid="252933"/>
                                        </p:tgtEl>
                                      </p:cBhvr>
                                    </p:animEffect>
                                  </p:childTnLst>
                                </p:cTn>
                              </p:par>
                            </p:childTnLst>
                          </p:cTn>
                        </p:par>
                        <p:par>
                          <p:cTn id="8" fill="hold" nodeType="afterGroup">
                            <p:stCondLst>
                              <p:cond delay="500"/>
                            </p:stCondLst>
                            <p:childTnLst>
                              <p:par>
                                <p:cTn id="9" presetID="29" presetClass="entr" presetSubtype="0" fill="hold" grpId="0" nodeType="afterEffect">
                                  <p:stCondLst>
                                    <p:cond delay="0"/>
                                  </p:stCondLst>
                                  <p:childTnLst>
                                    <p:set>
                                      <p:cBhvr>
                                        <p:cTn id="10" dur="1" fill="hold">
                                          <p:stCondLst>
                                            <p:cond delay="0"/>
                                          </p:stCondLst>
                                        </p:cTn>
                                        <p:tgtEl>
                                          <p:spTgt spid="252934"/>
                                        </p:tgtEl>
                                        <p:attrNameLst>
                                          <p:attrName>style.visibility</p:attrName>
                                        </p:attrNameLst>
                                      </p:cBhvr>
                                      <p:to>
                                        <p:strVal val="visible"/>
                                      </p:to>
                                    </p:set>
                                    <p:anim calcmode="lin" valueType="num">
                                      <p:cBhvr>
                                        <p:cTn id="11" dur="1000" fill="hold"/>
                                        <p:tgtEl>
                                          <p:spTgt spid="252934"/>
                                        </p:tgtEl>
                                        <p:attrNameLst>
                                          <p:attrName>ppt_x</p:attrName>
                                        </p:attrNameLst>
                                      </p:cBhvr>
                                      <p:tavLst>
                                        <p:tav tm="0">
                                          <p:val>
                                            <p:strVal val="#ppt_x-.2"/>
                                          </p:val>
                                        </p:tav>
                                        <p:tav tm="100000">
                                          <p:val>
                                            <p:strVal val="#ppt_x"/>
                                          </p:val>
                                        </p:tav>
                                      </p:tavLst>
                                    </p:anim>
                                    <p:anim calcmode="lin" valueType="num">
                                      <p:cBhvr>
                                        <p:cTn id="12" dur="1000" fill="hold"/>
                                        <p:tgtEl>
                                          <p:spTgt spid="252934"/>
                                        </p:tgtEl>
                                        <p:attrNameLst>
                                          <p:attrName>ppt_y</p:attrName>
                                        </p:attrNameLst>
                                      </p:cBhvr>
                                      <p:tavLst>
                                        <p:tav tm="0">
                                          <p:val>
                                            <p:strVal val="#ppt_y"/>
                                          </p:val>
                                        </p:tav>
                                        <p:tav tm="100000">
                                          <p:val>
                                            <p:strVal val="#ppt_y"/>
                                          </p:val>
                                        </p:tav>
                                      </p:tavLst>
                                    </p:anim>
                                    <p:animEffect transition="in" filter="wipe(right)" prLst="gradientSize: 0.1">
                                      <p:cBhvr>
                                        <p:cTn id="13" dur="1000"/>
                                        <p:tgtEl>
                                          <p:spTgt spid="252934"/>
                                        </p:tgtEl>
                                      </p:cBhvr>
                                    </p:animEffect>
                                  </p:childTnLst>
                                </p:cTn>
                              </p:par>
                            </p:childTnLst>
                          </p:cTn>
                        </p:par>
                        <p:par>
                          <p:cTn id="14" fill="hold" nodeType="afterGroup">
                            <p:stCondLst>
                              <p:cond delay="1500"/>
                            </p:stCondLst>
                            <p:childTnLst>
                              <p:par>
                                <p:cTn id="15" presetID="47" presetClass="entr" presetSubtype="0" fill="hold" nodeType="afterEffect">
                                  <p:stCondLst>
                                    <p:cond delay="0"/>
                                  </p:stCondLst>
                                  <p:childTnLst>
                                    <p:set>
                                      <p:cBhvr>
                                        <p:cTn id="16" dur="1" fill="hold">
                                          <p:stCondLst>
                                            <p:cond delay="0"/>
                                          </p:stCondLst>
                                        </p:cTn>
                                        <p:tgtEl>
                                          <p:spTgt spid="252941">
                                            <p:txEl>
                                              <p:pRg st="0" end="0"/>
                                            </p:txEl>
                                          </p:spTgt>
                                        </p:tgtEl>
                                        <p:attrNameLst>
                                          <p:attrName>style.visibility</p:attrName>
                                        </p:attrNameLst>
                                      </p:cBhvr>
                                      <p:to>
                                        <p:strVal val="visible"/>
                                      </p:to>
                                    </p:set>
                                    <p:animEffect transition="in" filter="fade">
                                      <p:cBhvr>
                                        <p:cTn id="17" dur="2000"/>
                                        <p:tgtEl>
                                          <p:spTgt spid="252941">
                                            <p:txEl>
                                              <p:pRg st="0" end="0"/>
                                            </p:txEl>
                                          </p:spTgt>
                                        </p:tgtEl>
                                      </p:cBhvr>
                                    </p:animEffect>
                                    <p:anim calcmode="lin" valueType="num">
                                      <p:cBhvr>
                                        <p:cTn id="18" dur="2000" fill="hold"/>
                                        <p:tgtEl>
                                          <p:spTgt spid="252941">
                                            <p:txEl>
                                              <p:pRg st="0" end="0"/>
                                            </p:txEl>
                                          </p:spTgt>
                                        </p:tgtEl>
                                        <p:attrNameLst>
                                          <p:attrName>ppt_x</p:attrName>
                                        </p:attrNameLst>
                                      </p:cBhvr>
                                      <p:tavLst>
                                        <p:tav tm="0">
                                          <p:val>
                                            <p:strVal val="#ppt_x"/>
                                          </p:val>
                                        </p:tav>
                                        <p:tav tm="100000">
                                          <p:val>
                                            <p:strVal val="#ppt_x"/>
                                          </p:val>
                                        </p:tav>
                                      </p:tavLst>
                                    </p:anim>
                                    <p:anim calcmode="lin" valueType="num">
                                      <p:cBhvr>
                                        <p:cTn id="19" dur="2000" fill="hold"/>
                                        <p:tgtEl>
                                          <p:spTgt spid="252941">
                                            <p:txEl>
                                              <p:pRg st="0" end="0"/>
                                            </p:txEl>
                                          </p:spTgt>
                                        </p:tgtEl>
                                        <p:attrNameLst>
                                          <p:attrName>ppt_y</p:attrName>
                                        </p:attrNameLst>
                                      </p:cBhvr>
                                      <p:tavLst>
                                        <p:tav tm="0">
                                          <p:val>
                                            <p:strVal val="#ppt_y-.1"/>
                                          </p:val>
                                        </p:tav>
                                        <p:tav tm="100000">
                                          <p:val>
                                            <p:strVal val="#ppt_y"/>
                                          </p:val>
                                        </p:tav>
                                      </p:tavLst>
                                    </p:anim>
                                  </p:childTnLst>
                                </p:cTn>
                              </p:par>
                            </p:childTnLst>
                          </p:cTn>
                        </p:par>
                        <p:par>
                          <p:cTn id="20" fill="hold" nodeType="afterGroup">
                            <p:stCondLst>
                              <p:cond delay="3500"/>
                            </p:stCondLst>
                            <p:childTnLst>
                              <p:par>
                                <p:cTn id="21" presetID="47" presetClass="entr" presetSubtype="0" fill="hold" nodeType="afterEffect">
                                  <p:stCondLst>
                                    <p:cond delay="0"/>
                                  </p:stCondLst>
                                  <p:childTnLst>
                                    <p:set>
                                      <p:cBhvr>
                                        <p:cTn id="22" dur="1" fill="hold">
                                          <p:stCondLst>
                                            <p:cond delay="0"/>
                                          </p:stCondLst>
                                        </p:cTn>
                                        <p:tgtEl>
                                          <p:spTgt spid="252941">
                                            <p:txEl>
                                              <p:pRg st="1" end="1"/>
                                            </p:txEl>
                                          </p:spTgt>
                                        </p:tgtEl>
                                        <p:attrNameLst>
                                          <p:attrName>style.visibility</p:attrName>
                                        </p:attrNameLst>
                                      </p:cBhvr>
                                      <p:to>
                                        <p:strVal val="visible"/>
                                      </p:to>
                                    </p:set>
                                    <p:animEffect transition="in" filter="fade">
                                      <p:cBhvr>
                                        <p:cTn id="23" dur="2000"/>
                                        <p:tgtEl>
                                          <p:spTgt spid="252941">
                                            <p:txEl>
                                              <p:pRg st="1" end="1"/>
                                            </p:txEl>
                                          </p:spTgt>
                                        </p:tgtEl>
                                      </p:cBhvr>
                                    </p:animEffect>
                                    <p:anim calcmode="lin" valueType="num">
                                      <p:cBhvr>
                                        <p:cTn id="24" dur="2000" fill="hold"/>
                                        <p:tgtEl>
                                          <p:spTgt spid="252941">
                                            <p:txEl>
                                              <p:pRg st="1" end="1"/>
                                            </p:txEl>
                                          </p:spTgt>
                                        </p:tgtEl>
                                        <p:attrNameLst>
                                          <p:attrName>ppt_x</p:attrName>
                                        </p:attrNameLst>
                                      </p:cBhvr>
                                      <p:tavLst>
                                        <p:tav tm="0">
                                          <p:val>
                                            <p:strVal val="#ppt_x"/>
                                          </p:val>
                                        </p:tav>
                                        <p:tav tm="100000">
                                          <p:val>
                                            <p:strVal val="#ppt_x"/>
                                          </p:val>
                                        </p:tav>
                                      </p:tavLst>
                                    </p:anim>
                                    <p:anim calcmode="lin" valueType="num">
                                      <p:cBhvr>
                                        <p:cTn id="25" dur="2000" fill="hold"/>
                                        <p:tgtEl>
                                          <p:spTgt spid="252941">
                                            <p:txEl>
                                              <p:pRg st="1" end="1"/>
                                            </p:txEl>
                                          </p:spTgt>
                                        </p:tgtEl>
                                        <p:attrNameLst>
                                          <p:attrName>ppt_y</p:attrName>
                                        </p:attrNameLst>
                                      </p:cBhvr>
                                      <p:tavLst>
                                        <p:tav tm="0">
                                          <p:val>
                                            <p:strVal val="#ppt_y-.1"/>
                                          </p:val>
                                        </p:tav>
                                        <p:tav tm="100000">
                                          <p:val>
                                            <p:strVal val="#ppt_y"/>
                                          </p:val>
                                        </p:tav>
                                      </p:tavLst>
                                    </p:anim>
                                  </p:childTnLst>
                                </p:cTn>
                              </p:par>
                            </p:childTnLst>
                          </p:cTn>
                        </p:par>
                        <p:par>
                          <p:cTn id="26" fill="hold" nodeType="afterGroup">
                            <p:stCondLst>
                              <p:cond delay="5500"/>
                            </p:stCondLst>
                            <p:childTnLst>
                              <p:par>
                                <p:cTn id="27" presetID="47" presetClass="entr" presetSubtype="0" fill="hold" nodeType="afterEffect">
                                  <p:stCondLst>
                                    <p:cond delay="0"/>
                                  </p:stCondLst>
                                  <p:childTnLst>
                                    <p:set>
                                      <p:cBhvr>
                                        <p:cTn id="28" dur="1" fill="hold">
                                          <p:stCondLst>
                                            <p:cond delay="0"/>
                                          </p:stCondLst>
                                        </p:cTn>
                                        <p:tgtEl>
                                          <p:spTgt spid="252941">
                                            <p:txEl>
                                              <p:pRg st="2" end="2"/>
                                            </p:txEl>
                                          </p:spTgt>
                                        </p:tgtEl>
                                        <p:attrNameLst>
                                          <p:attrName>style.visibility</p:attrName>
                                        </p:attrNameLst>
                                      </p:cBhvr>
                                      <p:to>
                                        <p:strVal val="visible"/>
                                      </p:to>
                                    </p:set>
                                    <p:animEffect transition="in" filter="fade">
                                      <p:cBhvr>
                                        <p:cTn id="29" dur="2000"/>
                                        <p:tgtEl>
                                          <p:spTgt spid="252941">
                                            <p:txEl>
                                              <p:pRg st="2" end="2"/>
                                            </p:txEl>
                                          </p:spTgt>
                                        </p:tgtEl>
                                      </p:cBhvr>
                                    </p:animEffect>
                                    <p:anim calcmode="lin" valueType="num">
                                      <p:cBhvr>
                                        <p:cTn id="30" dur="2000" fill="hold"/>
                                        <p:tgtEl>
                                          <p:spTgt spid="252941">
                                            <p:txEl>
                                              <p:pRg st="2" end="2"/>
                                            </p:txEl>
                                          </p:spTgt>
                                        </p:tgtEl>
                                        <p:attrNameLst>
                                          <p:attrName>ppt_x</p:attrName>
                                        </p:attrNameLst>
                                      </p:cBhvr>
                                      <p:tavLst>
                                        <p:tav tm="0">
                                          <p:val>
                                            <p:strVal val="#ppt_x"/>
                                          </p:val>
                                        </p:tav>
                                        <p:tav tm="100000">
                                          <p:val>
                                            <p:strVal val="#ppt_x"/>
                                          </p:val>
                                        </p:tav>
                                      </p:tavLst>
                                    </p:anim>
                                    <p:anim calcmode="lin" valueType="num">
                                      <p:cBhvr>
                                        <p:cTn id="31" dur="2000" fill="hold"/>
                                        <p:tgtEl>
                                          <p:spTgt spid="252941">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2933" grpId="0"/>
      <p:bldP spid="25293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2"/>
          <p:cNvSpPr>
            <a:spLocks noGrp="1" noChangeArrowheads="1"/>
          </p:cNvSpPr>
          <p:nvPr>
            <p:ph type="title"/>
          </p:nvPr>
        </p:nvSpPr>
        <p:spPr/>
        <p:txBody>
          <a:bodyPr/>
          <a:lstStyle/>
          <a:p>
            <a:pPr eaLnBrk="1" hangingPunct="1"/>
            <a:r>
              <a:rPr lang="zh-CN" altLang="en-US" dirty="0" smtClean="0"/>
              <a:t>汶川地</a:t>
            </a:r>
            <a:r>
              <a:rPr lang="zh-CN" altLang="en-US" dirty="0" smtClean="0"/>
              <a:t>震时的</a:t>
            </a:r>
            <a:r>
              <a:rPr lang="zh-CN" altLang="en-US" dirty="0" smtClean="0"/>
              <a:t>困惑与思考</a:t>
            </a:r>
          </a:p>
        </p:txBody>
      </p:sp>
      <p:sp>
        <p:nvSpPr>
          <p:cNvPr id="8196" name="Rectangle 3"/>
          <p:cNvSpPr>
            <a:spLocks noGrp="1" noChangeArrowheads="1"/>
          </p:cNvSpPr>
          <p:nvPr>
            <p:ph idx="1"/>
          </p:nvPr>
        </p:nvSpPr>
        <p:spPr/>
        <p:txBody>
          <a:bodyPr/>
          <a:lstStyle/>
          <a:p>
            <a:pPr eaLnBrk="1" hangingPunct="1"/>
            <a:r>
              <a:rPr lang="zh-CN" altLang="en-US" smtClean="0"/>
              <a:t>需要创伤治疗吗？</a:t>
            </a:r>
          </a:p>
          <a:p>
            <a:pPr eaLnBrk="1" hangingPunct="1"/>
            <a:r>
              <a:rPr lang="zh-CN" altLang="en-US" smtClean="0"/>
              <a:t>怎样对数千万人“心理治疗”？</a:t>
            </a:r>
          </a:p>
          <a:p>
            <a:pPr eaLnBrk="1" hangingPunct="1"/>
            <a:r>
              <a:rPr lang="zh-CN" altLang="en-US" smtClean="0"/>
              <a:t>创伤治疗</a:t>
            </a:r>
            <a:r>
              <a:rPr lang="en-US" altLang="zh-CN" smtClean="0"/>
              <a:t>/</a:t>
            </a:r>
            <a:r>
              <a:rPr lang="zh-CN" altLang="en-US" smtClean="0"/>
              <a:t>心理治疗之前，人类怎样应对创伤和丧失？</a:t>
            </a:r>
          </a:p>
          <a:p>
            <a:pPr eaLnBrk="1" hangingPunct="1"/>
            <a:endParaRPr lang="en-US" altLang="zh-CN" smtClean="0"/>
          </a:p>
        </p:txBody>
      </p:sp>
      <p:sp>
        <p:nvSpPr>
          <p:cNvPr id="6" name="灯片编号占位符 5"/>
          <p:cNvSpPr>
            <a:spLocks noGrp="1"/>
          </p:cNvSpPr>
          <p:nvPr>
            <p:ph type="sldNum" sz="quarter" idx="12"/>
          </p:nvPr>
        </p:nvSpPr>
        <p:spPr/>
        <p:txBody>
          <a:bodyPr/>
          <a:lstStyle/>
          <a:p>
            <a:pPr>
              <a:defRPr/>
            </a:pPr>
            <a:fld id="{EB8B44D5-0731-4CFA-A2E5-6F67B03A0114}" type="slidenum">
              <a:rPr lang="en-US" altLang="zh-CN"/>
              <a:pPr>
                <a:defRPr/>
              </a:pPr>
              <a:t>2</a:t>
            </a:fld>
            <a:endParaRPr lang="en-US" altLang="zh-CN"/>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页脚占位符 1"/>
          <p:cNvSpPr>
            <a:spLocks noGrp="1"/>
          </p:cNvSpPr>
          <p:nvPr>
            <p:ph type="ftr" sz="quarter" idx="11"/>
          </p:nvPr>
        </p:nvSpPr>
        <p:spPr>
          <a:xfrm>
            <a:off x="457200" y="6245225"/>
            <a:ext cx="2133600" cy="476250"/>
          </a:xfrm>
        </p:spPr>
        <p:txBody>
          <a:bodyPr/>
          <a:lstStyle/>
          <a:p>
            <a:pPr algn="l">
              <a:defRPr/>
            </a:pPr>
            <a:r>
              <a:rPr lang="en-US" altLang="zh-CN"/>
              <a:t>2009</a:t>
            </a:r>
            <a:r>
              <a:rPr lang="zh-CN" altLang="en-US"/>
              <a:t>北大学工部培训</a:t>
            </a:r>
            <a:endParaRPr lang="en-US" altLang="zh-CN"/>
          </a:p>
        </p:txBody>
      </p:sp>
      <p:sp>
        <p:nvSpPr>
          <p:cNvPr id="254978" name="Rectangle 2"/>
          <p:cNvSpPr>
            <a:spLocks noGrp="1" noChangeArrowheads="1"/>
          </p:cNvSpPr>
          <p:nvPr>
            <p:ph type="title" idx="4294967295"/>
          </p:nvPr>
        </p:nvSpPr>
        <p:spPr>
          <a:xfrm>
            <a:off x="0" y="492125"/>
            <a:ext cx="7488238" cy="1136650"/>
          </a:xfrm>
        </p:spPr>
        <p:txBody>
          <a:bodyPr>
            <a:normAutofit/>
          </a:bodyPr>
          <a:lstStyle/>
          <a:p>
            <a:pPr eaLnBrk="1" hangingPunct="1"/>
            <a:r>
              <a:rPr lang="en-US" altLang="zh-CN" sz="4000" b="1" smtClean="0"/>
              <a:t>8</a:t>
            </a:r>
            <a:r>
              <a:rPr lang="zh-CN" altLang="en-US" sz="4000" b="1" smtClean="0"/>
              <a:t>类儿童期虐待和家庭功能失调</a:t>
            </a:r>
            <a:endParaRPr lang="en-US" sz="3800" smtClean="0"/>
          </a:p>
        </p:txBody>
      </p:sp>
      <p:sp>
        <p:nvSpPr>
          <p:cNvPr id="254979" name="Rectangle 3"/>
          <p:cNvSpPr>
            <a:spLocks noGrp="1" noChangeArrowheads="1"/>
          </p:cNvSpPr>
          <p:nvPr>
            <p:ph type="body" idx="4294967295"/>
          </p:nvPr>
        </p:nvSpPr>
        <p:spPr>
          <a:xfrm>
            <a:off x="646113" y="1911350"/>
            <a:ext cx="8497887" cy="2838450"/>
          </a:xfrm>
        </p:spPr>
        <p:txBody>
          <a:bodyPr>
            <a:normAutofit/>
          </a:bodyPr>
          <a:lstStyle/>
          <a:p>
            <a:pPr eaLnBrk="1" hangingPunct="1"/>
            <a:r>
              <a:rPr lang="en-US" altLang="zh-CN" sz="3900" smtClean="0"/>
              <a:t>3 </a:t>
            </a:r>
            <a:r>
              <a:rPr lang="zh-CN" altLang="en-US" sz="3900" smtClean="0"/>
              <a:t>类虐待</a:t>
            </a:r>
            <a:endParaRPr lang="en-US" sz="3900" smtClean="0"/>
          </a:p>
          <a:p>
            <a:pPr eaLnBrk="1" hangingPunct="1"/>
            <a:endParaRPr lang="en-US" sz="2000" smtClean="0"/>
          </a:p>
          <a:p>
            <a:pPr lvl="2" eaLnBrk="1" hangingPunct="1"/>
            <a:r>
              <a:rPr lang="zh-CN" altLang="en-US" sz="2700" smtClean="0"/>
              <a:t> 反复发生的躯体虐待</a:t>
            </a:r>
            <a:endParaRPr lang="en-US" altLang="zh-CN" sz="2700" smtClean="0"/>
          </a:p>
          <a:p>
            <a:pPr lvl="2" eaLnBrk="1" hangingPunct="1"/>
            <a:r>
              <a:rPr lang="en-US" sz="2700" smtClean="0"/>
              <a:t> </a:t>
            </a:r>
            <a:r>
              <a:rPr lang="zh-CN" altLang="en-US" sz="2700" smtClean="0"/>
              <a:t>反复发生的情绪虐待</a:t>
            </a:r>
            <a:endParaRPr lang="en-US" altLang="zh-CN" sz="2700" smtClean="0"/>
          </a:p>
          <a:p>
            <a:pPr lvl="2" eaLnBrk="1" hangingPunct="1"/>
            <a:r>
              <a:rPr lang="zh-CN" altLang="en-US" sz="2700" smtClean="0"/>
              <a:t> 反复发生的性虐待</a:t>
            </a:r>
            <a:endParaRPr lang="en-US" sz="2700" smtClean="0"/>
          </a:p>
        </p:txBody>
      </p:sp>
      <p:sp>
        <p:nvSpPr>
          <p:cNvPr id="7" name="页脚占位符 3"/>
          <p:cNvSpPr txBox="1">
            <a:spLocks noGrp="1"/>
          </p:cNvSpPr>
          <p:nvPr/>
        </p:nvSpPr>
        <p:spPr bwMode="auto">
          <a:xfrm>
            <a:off x="2286000" y="6019800"/>
            <a:ext cx="4800600" cy="457200"/>
          </a:xfrm>
          <a:prstGeom prst="rect">
            <a:avLst/>
          </a:prstGeom>
          <a:noFill/>
          <a:ln>
            <a:miter lim="800000"/>
            <a:headEnd/>
            <a:tailEnd/>
          </a:ln>
        </p:spPr>
        <p:txBody>
          <a:bodyPr anchor="b"/>
          <a:lstStyle/>
          <a:p>
            <a:pPr algn="ctr">
              <a:defRPr/>
            </a:pPr>
            <a:r>
              <a:rPr lang="en-US" sz="1400">
                <a:latin typeface="+mn-lt"/>
              </a:rPr>
              <a:t>Trauma-Aid Germany</a:t>
            </a:r>
          </a:p>
        </p:txBody>
      </p:sp>
      <p:sp>
        <p:nvSpPr>
          <p:cNvPr id="24580" name="灯片编号占位符 4"/>
          <p:cNvSpPr txBox="1">
            <a:spLocks noGrp="1"/>
          </p:cNvSpPr>
          <p:nvPr/>
        </p:nvSpPr>
        <p:spPr bwMode="auto">
          <a:xfrm>
            <a:off x="7924800" y="6019800"/>
            <a:ext cx="838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r" eaLnBrk="1" hangingPunct="1"/>
            <a:fld id="{D7828ADF-5A9D-4FFC-988C-CAFD907B3E67}" type="slidenum">
              <a:rPr lang="de-DE" altLang="zh-CN" sz="1400">
                <a:latin typeface="Times New Roman" pitchFamily="18" charset="0"/>
              </a:rPr>
              <a:pPr algn="r" eaLnBrk="1" hangingPunct="1"/>
              <a:t>20</a:t>
            </a:fld>
            <a:endParaRPr lang="de-DE" altLang="zh-CN" sz="1400">
              <a:latin typeface="Times New Roman" pitchFamily="18" charset="0"/>
            </a:endParaRPr>
          </a:p>
        </p:txBody>
      </p:sp>
      <p:grpSp>
        <p:nvGrpSpPr>
          <p:cNvPr id="2" name="Group 4"/>
          <p:cNvGrpSpPr>
            <a:grpSpLocks/>
          </p:cNvGrpSpPr>
          <p:nvPr/>
        </p:nvGrpSpPr>
        <p:grpSpPr bwMode="auto">
          <a:xfrm>
            <a:off x="1011238" y="2781300"/>
            <a:ext cx="7108825" cy="2160588"/>
            <a:chOff x="567" y="912"/>
            <a:chExt cx="5382" cy="2838"/>
          </a:xfrm>
        </p:grpSpPr>
        <p:sp>
          <p:nvSpPr>
            <p:cNvPr id="24584" name="Line 5"/>
            <p:cNvSpPr>
              <a:spLocks noChangeShapeType="1"/>
            </p:cNvSpPr>
            <p:nvPr/>
          </p:nvSpPr>
          <p:spPr bwMode="auto">
            <a:xfrm>
              <a:off x="567" y="912"/>
              <a:ext cx="5382" cy="0"/>
            </a:xfrm>
            <a:prstGeom prst="line">
              <a:avLst/>
            </a:prstGeom>
            <a:noFill/>
            <a:ln w="5080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4585" name="Line 6"/>
            <p:cNvSpPr>
              <a:spLocks noChangeShapeType="1"/>
            </p:cNvSpPr>
            <p:nvPr/>
          </p:nvSpPr>
          <p:spPr bwMode="auto">
            <a:xfrm>
              <a:off x="567" y="3750"/>
              <a:ext cx="5382" cy="0"/>
            </a:xfrm>
            <a:prstGeom prst="line">
              <a:avLst/>
            </a:prstGeom>
            <a:noFill/>
            <a:ln w="5080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gr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54978"/>
                                        </p:tgtEl>
                                        <p:attrNameLst>
                                          <p:attrName>style.visibility</p:attrName>
                                        </p:attrNameLst>
                                      </p:cBhvr>
                                      <p:to>
                                        <p:strVal val="visible"/>
                                      </p:to>
                                    </p:set>
                                    <p:animEffect transition="in" filter="wipe(left)">
                                      <p:cBhvr>
                                        <p:cTn id="7" dur="500"/>
                                        <p:tgtEl>
                                          <p:spTgt spid="25497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5"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1000" fill="hold"/>
                                        <p:tgtEl>
                                          <p:spTgt spid="2"/>
                                        </p:tgtEl>
                                        <p:attrNameLst>
                                          <p:attrName>ppt_w</p:attrName>
                                        </p:attrNameLst>
                                      </p:cBhvr>
                                      <p:tavLst>
                                        <p:tav tm="0">
                                          <p:val>
                                            <p:strVal val="#ppt_w*0.70"/>
                                          </p:val>
                                        </p:tav>
                                        <p:tav tm="100000">
                                          <p:val>
                                            <p:strVal val="#ppt_w"/>
                                          </p:val>
                                        </p:tav>
                                      </p:tavLst>
                                    </p:anim>
                                    <p:anim calcmode="lin" valueType="num">
                                      <p:cBhvr>
                                        <p:cTn id="13" dur="1000" fill="hold"/>
                                        <p:tgtEl>
                                          <p:spTgt spid="2"/>
                                        </p:tgtEl>
                                        <p:attrNameLst>
                                          <p:attrName>ppt_h</p:attrName>
                                        </p:attrNameLst>
                                      </p:cBhvr>
                                      <p:tavLst>
                                        <p:tav tm="0">
                                          <p:val>
                                            <p:strVal val="#ppt_h"/>
                                          </p:val>
                                        </p:tav>
                                        <p:tav tm="100000">
                                          <p:val>
                                            <p:strVal val="#ppt_h"/>
                                          </p:val>
                                        </p:tav>
                                      </p:tavLst>
                                    </p:anim>
                                    <p:animEffect transition="in" filter="fade">
                                      <p:cBhvr>
                                        <p:cTn id="14" dur="1000"/>
                                        <p:tgtEl>
                                          <p:spTgt spid="2"/>
                                        </p:tgtEl>
                                      </p:cBhvr>
                                    </p:animEffect>
                                  </p:childTnLst>
                                </p:cTn>
                              </p:par>
                            </p:childTnLst>
                          </p:cTn>
                        </p:par>
                        <p:par>
                          <p:cTn id="15" fill="hold" nodeType="afterGroup">
                            <p:stCondLst>
                              <p:cond delay="1000"/>
                            </p:stCondLst>
                            <p:childTnLst>
                              <p:par>
                                <p:cTn id="16" presetID="47" presetClass="entr" presetSubtype="0" fill="hold" nodeType="afterEffect">
                                  <p:stCondLst>
                                    <p:cond delay="0"/>
                                  </p:stCondLst>
                                  <p:childTnLst>
                                    <p:set>
                                      <p:cBhvr>
                                        <p:cTn id="17" dur="1" fill="hold">
                                          <p:stCondLst>
                                            <p:cond delay="0"/>
                                          </p:stCondLst>
                                        </p:cTn>
                                        <p:tgtEl>
                                          <p:spTgt spid="254979">
                                            <p:txEl>
                                              <p:pRg st="0" end="0"/>
                                            </p:txEl>
                                          </p:spTgt>
                                        </p:tgtEl>
                                        <p:attrNameLst>
                                          <p:attrName>style.visibility</p:attrName>
                                        </p:attrNameLst>
                                      </p:cBhvr>
                                      <p:to>
                                        <p:strVal val="visible"/>
                                      </p:to>
                                    </p:set>
                                    <p:animEffect transition="in" filter="fade">
                                      <p:cBhvr>
                                        <p:cTn id="18" dur="1000"/>
                                        <p:tgtEl>
                                          <p:spTgt spid="254979">
                                            <p:txEl>
                                              <p:pRg st="0" end="0"/>
                                            </p:txEl>
                                          </p:spTgt>
                                        </p:tgtEl>
                                      </p:cBhvr>
                                    </p:animEffect>
                                    <p:anim calcmode="lin" valueType="num">
                                      <p:cBhvr>
                                        <p:cTn id="19" dur="1000" fill="hold"/>
                                        <p:tgtEl>
                                          <p:spTgt spid="254979">
                                            <p:txEl>
                                              <p:pRg st="0" end="0"/>
                                            </p:txEl>
                                          </p:spTgt>
                                        </p:tgtEl>
                                        <p:attrNameLst>
                                          <p:attrName>ppt_x</p:attrName>
                                        </p:attrNameLst>
                                      </p:cBhvr>
                                      <p:tavLst>
                                        <p:tav tm="0">
                                          <p:val>
                                            <p:strVal val="#ppt_x"/>
                                          </p:val>
                                        </p:tav>
                                        <p:tav tm="100000">
                                          <p:val>
                                            <p:strVal val="#ppt_x"/>
                                          </p:val>
                                        </p:tav>
                                      </p:tavLst>
                                    </p:anim>
                                    <p:anim calcmode="lin" valueType="num">
                                      <p:cBhvr>
                                        <p:cTn id="20" dur="1000" fill="hold"/>
                                        <p:tgtEl>
                                          <p:spTgt spid="254979">
                                            <p:txEl>
                                              <p:pRg st="0" end="0"/>
                                            </p:txEl>
                                          </p:spTgt>
                                        </p:tgtEl>
                                        <p:attrNameLst>
                                          <p:attrName>ppt_y</p:attrName>
                                        </p:attrNameLst>
                                      </p:cBhvr>
                                      <p:tavLst>
                                        <p:tav tm="0">
                                          <p:val>
                                            <p:strVal val="#ppt_y-.1"/>
                                          </p:val>
                                        </p:tav>
                                        <p:tav tm="100000">
                                          <p:val>
                                            <p:strVal val="#ppt_y"/>
                                          </p:val>
                                        </p:tav>
                                      </p:tavLst>
                                    </p:anim>
                                  </p:childTnLst>
                                </p:cTn>
                              </p:par>
                            </p:childTnLst>
                          </p:cTn>
                        </p:par>
                        <p:par>
                          <p:cTn id="21" fill="hold" nodeType="afterGroup">
                            <p:stCondLst>
                              <p:cond delay="2000"/>
                            </p:stCondLst>
                            <p:childTnLst>
                              <p:par>
                                <p:cTn id="22" presetID="47" presetClass="entr" presetSubtype="0" fill="hold" nodeType="afterEffect">
                                  <p:stCondLst>
                                    <p:cond delay="0"/>
                                  </p:stCondLst>
                                  <p:childTnLst>
                                    <p:set>
                                      <p:cBhvr>
                                        <p:cTn id="23" dur="1" fill="hold">
                                          <p:stCondLst>
                                            <p:cond delay="0"/>
                                          </p:stCondLst>
                                        </p:cTn>
                                        <p:tgtEl>
                                          <p:spTgt spid="254979">
                                            <p:txEl>
                                              <p:pRg st="2" end="2"/>
                                            </p:txEl>
                                          </p:spTgt>
                                        </p:tgtEl>
                                        <p:attrNameLst>
                                          <p:attrName>style.visibility</p:attrName>
                                        </p:attrNameLst>
                                      </p:cBhvr>
                                      <p:to>
                                        <p:strVal val="visible"/>
                                      </p:to>
                                    </p:set>
                                    <p:animEffect transition="in" filter="fade">
                                      <p:cBhvr>
                                        <p:cTn id="24" dur="1000"/>
                                        <p:tgtEl>
                                          <p:spTgt spid="254979">
                                            <p:txEl>
                                              <p:pRg st="2" end="2"/>
                                            </p:txEl>
                                          </p:spTgt>
                                        </p:tgtEl>
                                      </p:cBhvr>
                                    </p:animEffect>
                                    <p:anim calcmode="lin" valueType="num">
                                      <p:cBhvr>
                                        <p:cTn id="25" dur="1000" fill="hold"/>
                                        <p:tgtEl>
                                          <p:spTgt spid="254979">
                                            <p:txEl>
                                              <p:pRg st="2" end="2"/>
                                            </p:txEl>
                                          </p:spTgt>
                                        </p:tgtEl>
                                        <p:attrNameLst>
                                          <p:attrName>ppt_x</p:attrName>
                                        </p:attrNameLst>
                                      </p:cBhvr>
                                      <p:tavLst>
                                        <p:tav tm="0">
                                          <p:val>
                                            <p:strVal val="#ppt_x"/>
                                          </p:val>
                                        </p:tav>
                                        <p:tav tm="100000">
                                          <p:val>
                                            <p:strVal val="#ppt_x"/>
                                          </p:val>
                                        </p:tav>
                                      </p:tavLst>
                                    </p:anim>
                                    <p:anim calcmode="lin" valueType="num">
                                      <p:cBhvr>
                                        <p:cTn id="26" dur="1000" fill="hold"/>
                                        <p:tgtEl>
                                          <p:spTgt spid="254979">
                                            <p:txEl>
                                              <p:pRg st="2" end="2"/>
                                            </p:txEl>
                                          </p:spTgt>
                                        </p:tgtEl>
                                        <p:attrNameLst>
                                          <p:attrName>ppt_y</p:attrName>
                                        </p:attrNameLst>
                                      </p:cBhvr>
                                      <p:tavLst>
                                        <p:tav tm="0">
                                          <p:val>
                                            <p:strVal val="#ppt_y-.1"/>
                                          </p:val>
                                        </p:tav>
                                        <p:tav tm="100000">
                                          <p:val>
                                            <p:strVal val="#ppt_y"/>
                                          </p:val>
                                        </p:tav>
                                      </p:tavLst>
                                    </p:anim>
                                  </p:childTnLst>
                                </p:cTn>
                              </p:par>
                            </p:childTnLst>
                          </p:cTn>
                        </p:par>
                        <p:par>
                          <p:cTn id="27" fill="hold" nodeType="afterGroup">
                            <p:stCondLst>
                              <p:cond delay="3000"/>
                            </p:stCondLst>
                            <p:childTnLst>
                              <p:par>
                                <p:cTn id="28" presetID="47" presetClass="entr" presetSubtype="0" fill="hold" nodeType="afterEffect">
                                  <p:stCondLst>
                                    <p:cond delay="0"/>
                                  </p:stCondLst>
                                  <p:childTnLst>
                                    <p:set>
                                      <p:cBhvr>
                                        <p:cTn id="29" dur="1" fill="hold">
                                          <p:stCondLst>
                                            <p:cond delay="0"/>
                                          </p:stCondLst>
                                        </p:cTn>
                                        <p:tgtEl>
                                          <p:spTgt spid="254979">
                                            <p:txEl>
                                              <p:pRg st="3" end="3"/>
                                            </p:txEl>
                                          </p:spTgt>
                                        </p:tgtEl>
                                        <p:attrNameLst>
                                          <p:attrName>style.visibility</p:attrName>
                                        </p:attrNameLst>
                                      </p:cBhvr>
                                      <p:to>
                                        <p:strVal val="visible"/>
                                      </p:to>
                                    </p:set>
                                    <p:animEffect transition="in" filter="fade">
                                      <p:cBhvr>
                                        <p:cTn id="30" dur="1000"/>
                                        <p:tgtEl>
                                          <p:spTgt spid="254979">
                                            <p:txEl>
                                              <p:pRg st="3" end="3"/>
                                            </p:txEl>
                                          </p:spTgt>
                                        </p:tgtEl>
                                      </p:cBhvr>
                                    </p:animEffect>
                                    <p:anim calcmode="lin" valueType="num">
                                      <p:cBhvr>
                                        <p:cTn id="31" dur="1000" fill="hold"/>
                                        <p:tgtEl>
                                          <p:spTgt spid="254979">
                                            <p:txEl>
                                              <p:pRg st="3" end="3"/>
                                            </p:txEl>
                                          </p:spTgt>
                                        </p:tgtEl>
                                        <p:attrNameLst>
                                          <p:attrName>ppt_x</p:attrName>
                                        </p:attrNameLst>
                                      </p:cBhvr>
                                      <p:tavLst>
                                        <p:tav tm="0">
                                          <p:val>
                                            <p:strVal val="#ppt_x"/>
                                          </p:val>
                                        </p:tav>
                                        <p:tav tm="100000">
                                          <p:val>
                                            <p:strVal val="#ppt_x"/>
                                          </p:val>
                                        </p:tav>
                                      </p:tavLst>
                                    </p:anim>
                                    <p:anim calcmode="lin" valueType="num">
                                      <p:cBhvr>
                                        <p:cTn id="32" dur="1000" fill="hold"/>
                                        <p:tgtEl>
                                          <p:spTgt spid="254979">
                                            <p:txEl>
                                              <p:pRg st="3" end="3"/>
                                            </p:txEl>
                                          </p:spTgt>
                                        </p:tgtEl>
                                        <p:attrNameLst>
                                          <p:attrName>ppt_y</p:attrName>
                                        </p:attrNameLst>
                                      </p:cBhvr>
                                      <p:tavLst>
                                        <p:tav tm="0">
                                          <p:val>
                                            <p:strVal val="#ppt_y-.1"/>
                                          </p:val>
                                        </p:tav>
                                        <p:tav tm="100000">
                                          <p:val>
                                            <p:strVal val="#ppt_y"/>
                                          </p:val>
                                        </p:tav>
                                      </p:tavLst>
                                    </p:anim>
                                  </p:childTnLst>
                                </p:cTn>
                              </p:par>
                            </p:childTnLst>
                          </p:cTn>
                        </p:par>
                        <p:par>
                          <p:cTn id="33" fill="hold" nodeType="afterGroup">
                            <p:stCondLst>
                              <p:cond delay="4000"/>
                            </p:stCondLst>
                            <p:childTnLst>
                              <p:par>
                                <p:cTn id="34" presetID="47" presetClass="entr" presetSubtype="0" fill="hold" nodeType="afterEffect">
                                  <p:stCondLst>
                                    <p:cond delay="0"/>
                                  </p:stCondLst>
                                  <p:childTnLst>
                                    <p:set>
                                      <p:cBhvr>
                                        <p:cTn id="35" dur="1" fill="hold">
                                          <p:stCondLst>
                                            <p:cond delay="0"/>
                                          </p:stCondLst>
                                        </p:cTn>
                                        <p:tgtEl>
                                          <p:spTgt spid="254979">
                                            <p:txEl>
                                              <p:pRg st="4" end="4"/>
                                            </p:txEl>
                                          </p:spTgt>
                                        </p:tgtEl>
                                        <p:attrNameLst>
                                          <p:attrName>style.visibility</p:attrName>
                                        </p:attrNameLst>
                                      </p:cBhvr>
                                      <p:to>
                                        <p:strVal val="visible"/>
                                      </p:to>
                                    </p:set>
                                    <p:animEffect transition="in" filter="fade">
                                      <p:cBhvr>
                                        <p:cTn id="36" dur="1000"/>
                                        <p:tgtEl>
                                          <p:spTgt spid="254979">
                                            <p:txEl>
                                              <p:pRg st="4" end="4"/>
                                            </p:txEl>
                                          </p:spTgt>
                                        </p:tgtEl>
                                      </p:cBhvr>
                                    </p:animEffect>
                                    <p:anim calcmode="lin" valueType="num">
                                      <p:cBhvr>
                                        <p:cTn id="37" dur="1000" fill="hold"/>
                                        <p:tgtEl>
                                          <p:spTgt spid="254979">
                                            <p:txEl>
                                              <p:pRg st="4" end="4"/>
                                            </p:txEl>
                                          </p:spTgt>
                                        </p:tgtEl>
                                        <p:attrNameLst>
                                          <p:attrName>ppt_x</p:attrName>
                                        </p:attrNameLst>
                                      </p:cBhvr>
                                      <p:tavLst>
                                        <p:tav tm="0">
                                          <p:val>
                                            <p:strVal val="#ppt_x"/>
                                          </p:val>
                                        </p:tav>
                                        <p:tav tm="100000">
                                          <p:val>
                                            <p:strVal val="#ppt_x"/>
                                          </p:val>
                                        </p:tav>
                                      </p:tavLst>
                                    </p:anim>
                                    <p:anim calcmode="lin" valueType="num">
                                      <p:cBhvr>
                                        <p:cTn id="38" dur="1000" fill="hold"/>
                                        <p:tgtEl>
                                          <p:spTgt spid="254979">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497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页脚占位符 1"/>
          <p:cNvSpPr>
            <a:spLocks noGrp="1"/>
          </p:cNvSpPr>
          <p:nvPr>
            <p:ph type="ftr" sz="quarter" idx="11"/>
          </p:nvPr>
        </p:nvSpPr>
        <p:spPr>
          <a:xfrm>
            <a:off x="457200" y="6245225"/>
            <a:ext cx="2133600" cy="476250"/>
          </a:xfrm>
        </p:spPr>
        <p:txBody>
          <a:bodyPr/>
          <a:lstStyle/>
          <a:p>
            <a:pPr algn="l">
              <a:defRPr/>
            </a:pPr>
            <a:r>
              <a:rPr lang="en-US" altLang="zh-CN"/>
              <a:t>2009</a:t>
            </a:r>
            <a:r>
              <a:rPr lang="zh-CN" altLang="en-US"/>
              <a:t>北大学工部培训</a:t>
            </a:r>
            <a:endParaRPr lang="en-US" altLang="zh-CN"/>
          </a:p>
        </p:txBody>
      </p:sp>
      <p:sp>
        <p:nvSpPr>
          <p:cNvPr id="352258" name="Rectangle 2"/>
          <p:cNvSpPr>
            <a:spLocks noGrp="1" noChangeArrowheads="1"/>
          </p:cNvSpPr>
          <p:nvPr>
            <p:ph type="title" idx="4294967295"/>
          </p:nvPr>
        </p:nvSpPr>
        <p:spPr>
          <a:xfrm>
            <a:off x="1655763" y="260350"/>
            <a:ext cx="7488237" cy="1136650"/>
          </a:xfrm>
        </p:spPr>
        <p:txBody>
          <a:bodyPr>
            <a:normAutofit/>
          </a:bodyPr>
          <a:lstStyle/>
          <a:p>
            <a:pPr eaLnBrk="1" hangingPunct="1"/>
            <a:r>
              <a:rPr lang="en-US" altLang="zh-CN" sz="4000" b="1" smtClean="0"/>
              <a:t>8</a:t>
            </a:r>
            <a:r>
              <a:rPr lang="zh-CN" altLang="en-US" sz="4000" b="1" smtClean="0"/>
              <a:t>类儿童期虐待和家庭功能失调</a:t>
            </a:r>
            <a:endParaRPr lang="en-US" sz="3800" smtClean="0"/>
          </a:p>
        </p:txBody>
      </p:sp>
      <p:sp>
        <p:nvSpPr>
          <p:cNvPr id="352259" name="Rectangle 3"/>
          <p:cNvSpPr>
            <a:spLocks noGrp="1" noChangeArrowheads="1"/>
          </p:cNvSpPr>
          <p:nvPr>
            <p:ph type="body" idx="4294967295"/>
          </p:nvPr>
        </p:nvSpPr>
        <p:spPr>
          <a:xfrm>
            <a:off x="1295400" y="1487488"/>
            <a:ext cx="7848600" cy="5037137"/>
          </a:xfrm>
        </p:spPr>
        <p:txBody>
          <a:bodyPr/>
          <a:lstStyle/>
          <a:p>
            <a:pPr eaLnBrk="1" hangingPunct="1"/>
            <a:r>
              <a:rPr lang="en-US" altLang="zh-CN" sz="3500" smtClean="0"/>
              <a:t>5 </a:t>
            </a:r>
            <a:r>
              <a:rPr lang="zh-CN" altLang="en-US" sz="3500" smtClean="0"/>
              <a:t>类家庭功能失调</a:t>
            </a:r>
            <a:endParaRPr lang="en-US" sz="3500" smtClean="0"/>
          </a:p>
          <a:p>
            <a:pPr lvl="1" eaLnBrk="1" hangingPunct="1"/>
            <a:r>
              <a:rPr lang="zh-CN" altLang="en-US" smtClean="0"/>
              <a:t>成长于这样的家庭</a:t>
            </a:r>
            <a:r>
              <a:rPr lang="en-US" altLang="zh-CN" smtClean="0"/>
              <a:t>…… </a:t>
            </a:r>
          </a:p>
          <a:p>
            <a:pPr lvl="2" eaLnBrk="1" hangingPunct="1"/>
            <a:r>
              <a:rPr lang="zh-CN" altLang="en-US" sz="2300" smtClean="0"/>
              <a:t>家人中有人在坐牢</a:t>
            </a:r>
            <a:endParaRPr lang="en-US" sz="2300" smtClean="0"/>
          </a:p>
          <a:p>
            <a:pPr lvl="2" eaLnBrk="1" hangingPunct="1"/>
            <a:r>
              <a:rPr lang="zh-CN" altLang="en-US" sz="2300" smtClean="0"/>
              <a:t>母亲被暴力虐待</a:t>
            </a:r>
            <a:endParaRPr lang="en-US" sz="2300" smtClean="0"/>
          </a:p>
          <a:p>
            <a:pPr lvl="2" eaLnBrk="1" hangingPunct="1"/>
            <a:r>
              <a:rPr lang="zh-CN" altLang="en-US" sz="2300" smtClean="0"/>
              <a:t>家人中有酒精或药物滥用者</a:t>
            </a:r>
            <a:endParaRPr lang="en-US" sz="2300" smtClean="0"/>
          </a:p>
          <a:p>
            <a:pPr lvl="2" eaLnBrk="1" hangingPunct="1"/>
            <a:r>
              <a:rPr lang="zh-CN" altLang="en-US" sz="2300" smtClean="0"/>
              <a:t>家人中有人罹患慢性抑郁，精神障碍或自杀</a:t>
            </a:r>
            <a:endParaRPr lang="en-US" altLang="zh-CN" sz="2300" smtClean="0"/>
          </a:p>
          <a:p>
            <a:pPr lvl="2" eaLnBrk="1" hangingPunct="1"/>
            <a:r>
              <a:rPr lang="zh-CN" altLang="en-US" sz="2300" smtClean="0"/>
              <a:t>童年失去至少一位亲人（血亲）</a:t>
            </a:r>
            <a:r>
              <a:rPr lang="en-US" altLang="zh-CN" sz="2300" smtClean="0"/>
              <a:t>--</a:t>
            </a:r>
            <a:r>
              <a:rPr lang="zh-CN" altLang="en-US" sz="2300" smtClean="0"/>
              <a:t>无论原因是什么</a:t>
            </a:r>
            <a:endParaRPr lang="en-US" altLang="zh-CN" sz="2300" smtClean="0"/>
          </a:p>
        </p:txBody>
      </p:sp>
      <p:sp>
        <p:nvSpPr>
          <p:cNvPr id="7" name="页脚占位符 3"/>
          <p:cNvSpPr txBox="1">
            <a:spLocks noGrp="1"/>
          </p:cNvSpPr>
          <p:nvPr/>
        </p:nvSpPr>
        <p:spPr bwMode="auto">
          <a:xfrm>
            <a:off x="2286000" y="6019800"/>
            <a:ext cx="4800600" cy="457200"/>
          </a:xfrm>
          <a:prstGeom prst="rect">
            <a:avLst/>
          </a:prstGeom>
          <a:noFill/>
          <a:ln>
            <a:miter lim="800000"/>
            <a:headEnd/>
            <a:tailEnd/>
          </a:ln>
        </p:spPr>
        <p:txBody>
          <a:bodyPr anchor="b"/>
          <a:lstStyle/>
          <a:p>
            <a:pPr algn="ctr">
              <a:defRPr/>
            </a:pPr>
            <a:r>
              <a:rPr lang="en-US" sz="1400">
                <a:latin typeface="+mn-lt"/>
              </a:rPr>
              <a:t>Trauma-Aid Germany</a:t>
            </a:r>
          </a:p>
        </p:txBody>
      </p:sp>
      <p:sp>
        <p:nvSpPr>
          <p:cNvPr id="25604" name="灯片编号占位符 4"/>
          <p:cNvSpPr txBox="1">
            <a:spLocks noGrp="1"/>
          </p:cNvSpPr>
          <p:nvPr/>
        </p:nvSpPr>
        <p:spPr bwMode="auto">
          <a:xfrm>
            <a:off x="7924800" y="6019800"/>
            <a:ext cx="838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r" eaLnBrk="1" hangingPunct="1"/>
            <a:fld id="{A64938CA-BA5F-4790-889C-2F1DFF0EE394}" type="slidenum">
              <a:rPr lang="de-DE" altLang="zh-CN" sz="1400">
                <a:latin typeface="Times New Roman" pitchFamily="18" charset="0"/>
              </a:rPr>
              <a:pPr algn="r" eaLnBrk="1" hangingPunct="1"/>
              <a:t>21</a:t>
            </a:fld>
            <a:endParaRPr lang="de-DE" altLang="zh-CN" sz="1400">
              <a:latin typeface="Times New Roman" pitchFamily="18" charset="0"/>
            </a:endParaRPr>
          </a:p>
        </p:txBody>
      </p:sp>
      <p:grpSp>
        <p:nvGrpSpPr>
          <p:cNvPr id="2" name="Group 4"/>
          <p:cNvGrpSpPr>
            <a:grpSpLocks/>
          </p:cNvGrpSpPr>
          <p:nvPr/>
        </p:nvGrpSpPr>
        <p:grpSpPr bwMode="auto">
          <a:xfrm>
            <a:off x="1042988" y="2636838"/>
            <a:ext cx="7108825" cy="3313112"/>
            <a:chOff x="567" y="912"/>
            <a:chExt cx="5382" cy="2838"/>
          </a:xfrm>
        </p:grpSpPr>
        <p:sp>
          <p:nvSpPr>
            <p:cNvPr id="25608" name="Line 5"/>
            <p:cNvSpPr>
              <a:spLocks noChangeShapeType="1"/>
            </p:cNvSpPr>
            <p:nvPr/>
          </p:nvSpPr>
          <p:spPr bwMode="auto">
            <a:xfrm>
              <a:off x="567" y="912"/>
              <a:ext cx="5382" cy="0"/>
            </a:xfrm>
            <a:prstGeom prst="line">
              <a:avLst/>
            </a:prstGeom>
            <a:noFill/>
            <a:ln w="5080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5609" name="Line 6"/>
            <p:cNvSpPr>
              <a:spLocks noChangeShapeType="1"/>
            </p:cNvSpPr>
            <p:nvPr/>
          </p:nvSpPr>
          <p:spPr bwMode="auto">
            <a:xfrm>
              <a:off x="567" y="3750"/>
              <a:ext cx="5382" cy="0"/>
            </a:xfrm>
            <a:prstGeom prst="line">
              <a:avLst/>
            </a:prstGeom>
            <a:noFill/>
            <a:ln w="5080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gr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52258"/>
                                        </p:tgtEl>
                                        <p:attrNameLst>
                                          <p:attrName>style.visibility</p:attrName>
                                        </p:attrNameLst>
                                      </p:cBhvr>
                                      <p:to>
                                        <p:strVal val="visible"/>
                                      </p:to>
                                    </p:set>
                                    <p:animEffect transition="in" filter="wipe(left)">
                                      <p:cBhvr>
                                        <p:cTn id="7" dur="500"/>
                                        <p:tgtEl>
                                          <p:spTgt spid="35225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5"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1000" fill="hold"/>
                                        <p:tgtEl>
                                          <p:spTgt spid="2"/>
                                        </p:tgtEl>
                                        <p:attrNameLst>
                                          <p:attrName>ppt_w</p:attrName>
                                        </p:attrNameLst>
                                      </p:cBhvr>
                                      <p:tavLst>
                                        <p:tav tm="0">
                                          <p:val>
                                            <p:strVal val="#ppt_w*0.70"/>
                                          </p:val>
                                        </p:tav>
                                        <p:tav tm="100000">
                                          <p:val>
                                            <p:strVal val="#ppt_w"/>
                                          </p:val>
                                        </p:tav>
                                      </p:tavLst>
                                    </p:anim>
                                    <p:anim calcmode="lin" valueType="num">
                                      <p:cBhvr>
                                        <p:cTn id="13" dur="1000" fill="hold"/>
                                        <p:tgtEl>
                                          <p:spTgt spid="2"/>
                                        </p:tgtEl>
                                        <p:attrNameLst>
                                          <p:attrName>ppt_h</p:attrName>
                                        </p:attrNameLst>
                                      </p:cBhvr>
                                      <p:tavLst>
                                        <p:tav tm="0">
                                          <p:val>
                                            <p:strVal val="#ppt_h"/>
                                          </p:val>
                                        </p:tav>
                                        <p:tav tm="100000">
                                          <p:val>
                                            <p:strVal val="#ppt_h"/>
                                          </p:val>
                                        </p:tav>
                                      </p:tavLst>
                                    </p:anim>
                                    <p:animEffect transition="in" filter="fade">
                                      <p:cBhvr>
                                        <p:cTn id="14" dur="1000"/>
                                        <p:tgtEl>
                                          <p:spTgt spid="2"/>
                                        </p:tgtEl>
                                      </p:cBhvr>
                                    </p:animEffect>
                                  </p:childTnLst>
                                </p:cTn>
                              </p:par>
                            </p:childTnLst>
                          </p:cTn>
                        </p:par>
                        <p:par>
                          <p:cTn id="15" fill="hold" nodeType="afterGroup">
                            <p:stCondLst>
                              <p:cond delay="1000"/>
                            </p:stCondLst>
                            <p:childTnLst>
                              <p:par>
                                <p:cTn id="16" presetID="47" presetClass="entr" presetSubtype="0" fill="hold" nodeType="afterEffect">
                                  <p:stCondLst>
                                    <p:cond delay="0"/>
                                  </p:stCondLst>
                                  <p:childTnLst>
                                    <p:set>
                                      <p:cBhvr>
                                        <p:cTn id="17" dur="1" fill="hold">
                                          <p:stCondLst>
                                            <p:cond delay="0"/>
                                          </p:stCondLst>
                                        </p:cTn>
                                        <p:tgtEl>
                                          <p:spTgt spid="352259">
                                            <p:txEl>
                                              <p:pRg st="0" end="0"/>
                                            </p:txEl>
                                          </p:spTgt>
                                        </p:tgtEl>
                                        <p:attrNameLst>
                                          <p:attrName>style.visibility</p:attrName>
                                        </p:attrNameLst>
                                      </p:cBhvr>
                                      <p:to>
                                        <p:strVal val="visible"/>
                                      </p:to>
                                    </p:set>
                                    <p:animEffect transition="in" filter="fade">
                                      <p:cBhvr>
                                        <p:cTn id="18" dur="1000"/>
                                        <p:tgtEl>
                                          <p:spTgt spid="352259">
                                            <p:txEl>
                                              <p:pRg st="0" end="0"/>
                                            </p:txEl>
                                          </p:spTgt>
                                        </p:tgtEl>
                                      </p:cBhvr>
                                    </p:animEffect>
                                    <p:anim calcmode="lin" valueType="num">
                                      <p:cBhvr>
                                        <p:cTn id="19" dur="1000" fill="hold"/>
                                        <p:tgtEl>
                                          <p:spTgt spid="352259">
                                            <p:txEl>
                                              <p:pRg st="0" end="0"/>
                                            </p:txEl>
                                          </p:spTgt>
                                        </p:tgtEl>
                                        <p:attrNameLst>
                                          <p:attrName>ppt_x</p:attrName>
                                        </p:attrNameLst>
                                      </p:cBhvr>
                                      <p:tavLst>
                                        <p:tav tm="0">
                                          <p:val>
                                            <p:strVal val="#ppt_x"/>
                                          </p:val>
                                        </p:tav>
                                        <p:tav tm="100000">
                                          <p:val>
                                            <p:strVal val="#ppt_x"/>
                                          </p:val>
                                        </p:tav>
                                      </p:tavLst>
                                    </p:anim>
                                    <p:anim calcmode="lin" valueType="num">
                                      <p:cBhvr>
                                        <p:cTn id="20" dur="1000" fill="hold"/>
                                        <p:tgtEl>
                                          <p:spTgt spid="352259">
                                            <p:txEl>
                                              <p:pRg st="0" end="0"/>
                                            </p:txEl>
                                          </p:spTgt>
                                        </p:tgtEl>
                                        <p:attrNameLst>
                                          <p:attrName>ppt_y</p:attrName>
                                        </p:attrNameLst>
                                      </p:cBhvr>
                                      <p:tavLst>
                                        <p:tav tm="0">
                                          <p:val>
                                            <p:strVal val="#ppt_y-.1"/>
                                          </p:val>
                                        </p:tav>
                                        <p:tav tm="100000">
                                          <p:val>
                                            <p:strVal val="#ppt_y"/>
                                          </p:val>
                                        </p:tav>
                                      </p:tavLst>
                                    </p:anim>
                                  </p:childTnLst>
                                </p:cTn>
                              </p:par>
                            </p:childTnLst>
                          </p:cTn>
                        </p:par>
                        <p:par>
                          <p:cTn id="21" fill="hold" nodeType="afterGroup">
                            <p:stCondLst>
                              <p:cond delay="2000"/>
                            </p:stCondLst>
                            <p:childTnLst>
                              <p:par>
                                <p:cTn id="22" presetID="47" presetClass="entr" presetSubtype="0" fill="hold" nodeType="afterEffect">
                                  <p:stCondLst>
                                    <p:cond delay="0"/>
                                  </p:stCondLst>
                                  <p:childTnLst>
                                    <p:set>
                                      <p:cBhvr>
                                        <p:cTn id="23" dur="1" fill="hold">
                                          <p:stCondLst>
                                            <p:cond delay="0"/>
                                          </p:stCondLst>
                                        </p:cTn>
                                        <p:tgtEl>
                                          <p:spTgt spid="352259">
                                            <p:txEl>
                                              <p:pRg st="1" end="1"/>
                                            </p:txEl>
                                          </p:spTgt>
                                        </p:tgtEl>
                                        <p:attrNameLst>
                                          <p:attrName>style.visibility</p:attrName>
                                        </p:attrNameLst>
                                      </p:cBhvr>
                                      <p:to>
                                        <p:strVal val="visible"/>
                                      </p:to>
                                    </p:set>
                                    <p:animEffect transition="in" filter="fade">
                                      <p:cBhvr>
                                        <p:cTn id="24" dur="1000"/>
                                        <p:tgtEl>
                                          <p:spTgt spid="352259">
                                            <p:txEl>
                                              <p:pRg st="1" end="1"/>
                                            </p:txEl>
                                          </p:spTgt>
                                        </p:tgtEl>
                                      </p:cBhvr>
                                    </p:animEffect>
                                    <p:anim calcmode="lin" valueType="num">
                                      <p:cBhvr>
                                        <p:cTn id="25" dur="1000" fill="hold"/>
                                        <p:tgtEl>
                                          <p:spTgt spid="352259">
                                            <p:txEl>
                                              <p:pRg st="1" end="1"/>
                                            </p:txEl>
                                          </p:spTgt>
                                        </p:tgtEl>
                                        <p:attrNameLst>
                                          <p:attrName>ppt_x</p:attrName>
                                        </p:attrNameLst>
                                      </p:cBhvr>
                                      <p:tavLst>
                                        <p:tav tm="0">
                                          <p:val>
                                            <p:strVal val="#ppt_x"/>
                                          </p:val>
                                        </p:tav>
                                        <p:tav tm="100000">
                                          <p:val>
                                            <p:strVal val="#ppt_x"/>
                                          </p:val>
                                        </p:tav>
                                      </p:tavLst>
                                    </p:anim>
                                    <p:anim calcmode="lin" valueType="num">
                                      <p:cBhvr>
                                        <p:cTn id="26" dur="1000" fill="hold"/>
                                        <p:tgtEl>
                                          <p:spTgt spid="352259">
                                            <p:txEl>
                                              <p:pRg st="1" end="1"/>
                                            </p:txEl>
                                          </p:spTgt>
                                        </p:tgtEl>
                                        <p:attrNameLst>
                                          <p:attrName>ppt_y</p:attrName>
                                        </p:attrNameLst>
                                      </p:cBhvr>
                                      <p:tavLst>
                                        <p:tav tm="0">
                                          <p:val>
                                            <p:strVal val="#ppt_y-.1"/>
                                          </p:val>
                                        </p:tav>
                                        <p:tav tm="100000">
                                          <p:val>
                                            <p:strVal val="#ppt_y"/>
                                          </p:val>
                                        </p:tav>
                                      </p:tavLst>
                                    </p:anim>
                                  </p:childTnLst>
                                </p:cTn>
                              </p:par>
                            </p:childTnLst>
                          </p:cTn>
                        </p:par>
                        <p:par>
                          <p:cTn id="27" fill="hold" nodeType="afterGroup">
                            <p:stCondLst>
                              <p:cond delay="3000"/>
                            </p:stCondLst>
                            <p:childTnLst>
                              <p:par>
                                <p:cTn id="28" presetID="47" presetClass="entr" presetSubtype="0" fill="hold" nodeType="afterEffect">
                                  <p:stCondLst>
                                    <p:cond delay="0"/>
                                  </p:stCondLst>
                                  <p:childTnLst>
                                    <p:set>
                                      <p:cBhvr>
                                        <p:cTn id="29" dur="1" fill="hold">
                                          <p:stCondLst>
                                            <p:cond delay="0"/>
                                          </p:stCondLst>
                                        </p:cTn>
                                        <p:tgtEl>
                                          <p:spTgt spid="352259">
                                            <p:txEl>
                                              <p:pRg st="2" end="2"/>
                                            </p:txEl>
                                          </p:spTgt>
                                        </p:tgtEl>
                                        <p:attrNameLst>
                                          <p:attrName>style.visibility</p:attrName>
                                        </p:attrNameLst>
                                      </p:cBhvr>
                                      <p:to>
                                        <p:strVal val="visible"/>
                                      </p:to>
                                    </p:set>
                                    <p:animEffect transition="in" filter="fade">
                                      <p:cBhvr>
                                        <p:cTn id="30" dur="1000"/>
                                        <p:tgtEl>
                                          <p:spTgt spid="352259">
                                            <p:txEl>
                                              <p:pRg st="2" end="2"/>
                                            </p:txEl>
                                          </p:spTgt>
                                        </p:tgtEl>
                                      </p:cBhvr>
                                    </p:animEffect>
                                    <p:anim calcmode="lin" valueType="num">
                                      <p:cBhvr>
                                        <p:cTn id="31" dur="1000" fill="hold"/>
                                        <p:tgtEl>
                                          <p:spTgt spid="352259">
                                            <p:txEl>
                                              <p:pRg st="2" end="2"/>
                                            </p:txEl>
                                          </p:spTgt>
                                        </p:tgtEl>
                                        <p:attrNameLst>
                                          <p:attrName>ppt_x</p:attrName>
                                        </p:attrNameLst>
                                      </p:cBhvr>
                                      <p:tavLst>
                                        <p:tav tm="0">
                                          <p:val>
                                            <p:strVal val="#ppt_x"/>
                                          </p:val>
                                        </p:tav>
                                        <p:tav tm="100000">
                                          <p:val>
                                            <p:strVal val="#ppt_x"/>
                                          </p:val>
                                        </p:tav>
                                      </p:tavLst>
                                    </p:anim>
                                    <p:anim calcmode="lin" valueType="num">
                                      <p:cBhvr>
                                        <p:cTn id="32" dur="1000" fill="hold"/>
                                        <p:tgtEl>
                                          <p:spTgt spid="352259">
                                            <p:txEl>
                                              <p:pRg st="2" end="2"/>
                                            </p:txEl>
                                          </p:spTgt>
                                        </p:tgtEl>
                                        <p:attrNameLst>
                                          <p:attrName>ppt_y</p:attrName>
                                        </p:attrNameLst>
                                      </p:cBhvr>
                                      <p:tavLst>
                                        <p:tav tm="0">
                                          <p:val>
                                            <p:strVal val="#ppt_y-.1"/>
                                          </p:val>
                                        </p:tav>
                                        <p:tav tm="100000">
                                          <p:val>
                                            <p:strVal val="#ppt_y"/>
                                          </p:val>
                                        </p:tav>
                                      </p:tavLst>
                                    </p:anim>
                                  </p:childTnLst>
                                </p:cTn>
                              </p:par>
                            </p:childTnLst>
                          </p:cTn>
                        </p:par>
                        <p:par>
                          <p:cTn id="33" fill="hold" nodeType="afterGroup">
                            <p:stCondLst>
                              <p:cond delay="4000"/>
                            </p:stCondLst>
                            <p:childTnLst>
                              <p:par>
                                <p:cTn id="34" presetID="47" presetClass="entr" presetSubtype="0" fill="hold" nodeType="afterEffect">
                                  <p:stCondLst>
                                    <p:cond delay="0"/>
                                  </p:stCondLst>
                                  <p:childTnLst>
                                    <p:set>
                                      <p:cBhvr>
                                        <p:cTn id="35" dur="1" fill="hold">
                                          <p:stCondLst>
                                            <p:cond delay="0"/>
                                          </p:stCondLst>
                                        </p:cTn>
                                        <p:tgtEl>
                                          <p:spTgt spid="352259">
                                            <p:txEl>
                                              <p:pRg st="3" end="3"/>
                                            </p:txEl>
                                          </p:spTgt>
                                        </p:tgtEl>
                                        <p:attrNameLst>
                                          <p:attrName>style.visibility</p:attrName>
                                        </p:attrNameLst>
                                      </p:cBhvr>
                                      <p:to>
                                        <p:strVal val="visible"/>
                                      </p:to>
                                    </p:set>
                                    <p:animEffect transition="in" filter="fade">
                                      <p:cBhvr>
                                        <p:cTn id="36" dur="1000"/>
                                        <p:tgtEl>
                                          <p:spTgt spid="352259">
                                            <p:txEl>
                                              <p:pRg st="3" end="3"/>
                                            </p:txEl>
                                          </p:spTgt>
                                        </p:tgtEl>
                                      </p:cBhvr>
                                    </p:animEffect>
                                    <p:anim calcmode="lin" valueType="num">
                                      <p:cBhvr>
                                        <p:cTn id="37" dur="1000" fill="hold"/>
                                        <p:tgtEl>
                                          <p:spTgt spid="352259">
                                            <p:txEl>
                                              <p:pRg st="3" end="3"/>
                                            </p:txEl>
                                          </p:spTgt>
                                        </p:tgtEl>
                                        <p:attrNameLst>
                                          <p:attrName>ppt_x</p:attrName>
                                        </p:attrNameLst>
                                      </p:cBhvr>
                                      <p:tavLst>
                                        <p:tav tm="0">
                                          <p:val>
                                            <p:strVal val="#ppt_x"/>
                                          </p:val>
                                        </p:tav>
                                        <p:tav tm="100000">
                                          <p:val>
                                            <p:strVal val="#ppt_x"/>
                                          </p:val>
                                        </p:tav>
                                      </p:tavLst>
                                    </p:anim>
                                    <p:anim calcmode="lin" valueType="num">
                                      <p:cBhvr>
                                        <p:cTn id="38" dur="1000" fill="hold"/>
                                        <p:tgtEl>
                                          <p:spTgt spid="352259">
                                            <p:txEl>
                                              <p:pRg st="3" end="3"/>
                                            </p:txEl>
                                          </p:spTgt>
                                        </p:tgtEl>
                                        <p:attrNameLst>
                                          <p:attrName>ppt_y</p:attrName>
                                        </p:attrNameLst>
                                      </p:cBhvr>
                                      <p:tavLst>
                                        <p:tav tm="0">
                                          <p:val>
                                            <p:strVal val="#ppt_y-.1"/>
                                          </p:val>
                                        </p:tav>
                                        <p:tav tm="100000">
                                          <p:val>
                                            <p:strVal val="#ppt_y"/>
                                          </p:val>
                                        </p:tav>
                                      </p:tavLst>
                                    </p:anim>
                                  </p:childTnLst>
                                </p:cTn>
                              </p:par>
                            </p:childTnLst>
                          </p:cTn>
                        </p:par>
                        <p:par>
                          <p:cTn id="39" fill="hold" nodeType="afterGroup">
                            <p:stCondLst>
                              <p:cond delay="5000"/>
                            </p:stCondLst>
                            <p:childTnLst>
                              <p:par>
                                <p:cTn id="40" presetID="47" presetClass="entr" presetSubtype="0" fill="hold" nodeType="afterEffect">
                                  <p:stCondLst>
                                    <p:cond delay="0"/>
                                  </p:stCondLst>
                                  <p:childTnLst>
                                    <p:set>
                                      <p:cBhvr>
                                        <p:cTn id="41" dur="1" fill="hold">
                                          <p:stCondLst>
                                            <p:cond delay="0"/>
                                          </p:stCondLst>
                                        </p:cTn>
                                        <p:tgtEl>
                                          <p:spTgt spid="352259">
                                            <p:txEl>
                                              <p:pRg st="4" end="4"/>
                                            </p:txEl>
                                          </p:spTgt>
                                        </p:tgtEl>
                                        <p:attrNameLst>
                                          <p:attrName>style.visibility</p:attrName>
                                        </p:attrNameLst>
                                      </p:cBhvr>
                                      <p:to>
                                        <p:strVal val="visible"/>
                                      </p:to>
                                    </p:set>
                                    <p:animEffect transition="in" filter="fade">
                                      <p:cBhvr>
                                        <p:cTn id="42" dur="1000"/>
                                        <p:tgtEl>
                                          <p:spTgt spid="352259">
                                            <p:txEl>
                                              <p:pRg st="4" end="4"/>
                                            </p:txEl>
                                          </p:spTgt>
                                        </p:tgtEl>
                                      </p:cBhvr>
                                    </p:animEffect>
                                    <p:anim calcmode="lin" valueType="num">
                                      <p:cBhvr>
                                        <p:cTn id="43" dur="1000" fill="hold"/>
                                        <p:tgtEl>
                                          <p:spTgt spid="352259">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352259">
                                            <p:txEl>
                                              <p:pRg st="4" end="4"/>
                                            </p:txEl>
                                          </p:spTgt>
                                        </p:tgtEl>
                                        <p:attrNameLst>
                                          <p:attrName>ppt_y</p:attrName>
                                        </p:attrNameLst>
                                      </p:cBhvr>
                                      <p:tavLst>
                                        <p:tav tm="0">
                                          <p:val>
                                            <p:strVal val="#ppt_y-.1"/>
                                          </p:val>
                                        </p:tav>
                                        <p:tav tm="100000">
                                          <p:val>
                                            <p:strVal val="#ppt_y"/>
                                          </p:val>
                                        </p:tav>
                                      </p:tavLst>
                                    </p:anim>
                                  </p:childTnLst>
                                </p:cTn>
                              </p:par>
                            </p:childTnLst>
                          </p:cTn>
                        </p:par>
                        <p:par>
                          <p:cTn id="45" fill="hold" nodeType="afterGroup">
                            <p:stCondLst>
                              <p:cond delay="6000"/>
                            </p:stCondLst>
                            <p:childTnLst>
                              <p:par>
                                <p:cTn id="46" presetID="47" presetClass="entr" presetSubtype="0" fill="hold" nodeType="afterEffect">
                                  <p:stCondLst>
                                    <p:cond delay="0"/>
                                  </p:stCondLst>
                                  <p:childTnLst>
                                    <p:set>
                                      <p:cBhvr>
                                        <p:cTn id="47" dur="1" fill="hold">
                                          <p:stCondLst>
                                            <p:cond delay="0"/>
                                          </p:stCondLst>
                                        </p:cTn>
                                        <p:tgtEl>
                                          <p:spTgt spid="352259">
                                            <p:txEl>
                                              <p:pRg st="5" end="5"/>
                                            </p:txEl>
                                          </p:spTgt>
                                        </p:tgtEl>
                                        <p:attrNameLst>
                                          <p:attrName>style.visibility</p:attrName>
                                        </p:attrNameLst>
                                      </p:cBhvr>
                                      <p:to>
                                        <p:strVal val="visible"/>
                                      </p:to>
                                    </p:set>
                                    <p:animEffect transition="in" filter="fade">
                                      <p:cBhvr>
                                        <p:cTn id="48" dur="1000"/>
                                        <p:tgtEl>
                                          <p:spTgt spid="352259">
                                            <p:txEl>
                                              <p:pRg st="5" end="5"/>
                                            </p:txEl>
                                          </p:spTgt>
                                        </p:tgtEl>
                                      </p:cBhvr>
                                    </p:animEffect>
                                    <p:anim calcmode="lin" valueType="num">
                                      <p:cBhvr>
                                        <p:cTn id="49" dur="1000" fill="hold"/>
                                        <p:tgtEl>
                                          <p:spTgt spid="352259">
                                            <p:txEl>
                                              <p:pRg st="5" end="5"/>
                                            </p:txEl>
                                          </p:spTgt>
                                        </p:tgtEl>
                                        <p:attrNameLst>
                                          <p:attrName>ppt_x</p:attrName>
                                        </p:attrNameLst>
                                      </p:cBhvr>
                                      <p:tavLst>
                                        <p:tav tm="0">
                                          <p:val>
                                            <p:strVal val="#ppt_x"/>
                                          </p:val>
                                        </p:tav>
                                        <p:tav tm="100000">
                                          <p:val>
                                            <p:strVal val="#ppt_x"/>
                                          </p:val>
                                        </p:tav>
                                      </p:tavLst>
                                    </p:anim>
                                    <p:anim calcmode="lin" valueType="num">
                                      <p:cBhvr>
                                        <p:cTn id="50" dur="1000" fill="hold"/>
                                        <p:tgtEl>
                                          <p:spTgt spid="352259">
                                            <p:txEl>
                                              <p:pRg st="5" end="5"/>
                                            </p:txEl>
                                          </p:spTgt>
                                        </p:tgtEl>
                                        <p:attrNameLst>
                                          <p:attrName>ppt_y</p:attrName>
                                        </p:attrNameLst>
                                      </p:cBhvr>
                                      <p:tavLst>
                                        <p:tav tm="0">
                                          <p:val>
                                            <p:strVal val="#ppt_y-.1"/>
                                          </p:val>
                                        </p:tav>
                                        <p:tav tm="100000">
                                          <p:val>
                                            <p:strVal val="#ppt_y"/>
                                          </p:val>
                                        </p:tav>
                                      </p:tavLst>
                                    </p:anim>
                                  </p:childTnLst>
                                </p:cTn>
                              </p:par>
                            </p:childTnLst>
                          </p:cTn>
                        </p:par>
                        <p:par>
                          <p:cTn id="51" fill="hold" nodeType="afterGroup">
                            <p:stCondLst>
                              <p:cond delay="7000"/>
                            </p:stCondLst>
                            <p:childTnLst>
                              <p:par>
                                <p:cTn id="52" presetID="47" presetClass="entr" presetSubtype="0" fill="hold" nodeType="afterEffect">
                                  <p:stCondLst>
                                    <p:cond delay="0"/>
                                  </p:stCondLst>
                                  <p:childTnLst>
                                    <p:set>
                                      <p:cBhvr>
                                        <p:cTn id="53" dur="1" fill="hold">
                                          <p:stCondLst>
                                            <p:cond delay="0"/>
                                          </p:stCondLst>
                                        </p:cTn>
                                        <p:tgtEl>
                                          <p:spTgt spid="352259">
                                            <p:txEl>
                                              <p:pRg st="6" end="6"/>
                                            </p:txEl>
                                          </p:spTgt>
                                        </p:tgtEl>
                                        <p:attrNameLst>
                                          <p:attrName>style.visibility</p:attrName>
                                        </p:attrNameLst>
                                      </p:cBhvr>
                                      <p:to>
                                        <p:strVal val="visible"/>
                                      </p:to>
                                    </p:set>
                                    <p:animEffect transition="in" filter="fade">
                                      <p:cBhvr>
                                        <p:cTn id="54" dur="1000"/>
                                        <p:tgtEl>
                                          <p:spTgt spid="352259">
                                            <p:txEl>
                                              <p:pRg st="6" end="6"/>
                                            </p:txEl>
                                          </p:spTgt>
                                        </p:tgtEl>
                                      </p:cBhvr>
                                    </p:animEffect>
                                    <p:anim calcmode="lin" valueType="num">
                                      <p:cBhvr>
                                        <p:cTn id="55" dur="1000" fill="hold"/>
                                        <p:tgtEl>
                                          <p:spTgt spid="352259">
                                            <p:txEl>
                                              <p:pRg st="6" end="6"/>
                                            </p:txEl>
                                          </p:spTgt>
                                        </p:tgtEl>
                                        <p:attrNameLst>
                                          <p:attrName>ppt_x</p:attrName>
                                        </p:attrNameLst>
                                      </p:cBhvr>
                                      <p:tavLst>
                                        <p:tav tm="0">
                                          <p:val>
                                            <p:strVal val="#ppt_x"/>
                                          </p:val>
                                        </p:tav>
                                        <p:tav tm="100000">
                                          <p:val>
                                            <p:strVal val="#ppt_x"/>
                                          </p:val>
                                        </p:tav>
                                      </p:tavLst>
                                    </p:anim>
                                    <p:anim calcmode="lin" valueType="num">
                                      <p:cBhvr>
                                        <p:cTn id="56" dur="1000" fill="hold"/>
                                        <p:tgtEl>
                                          <p:spTgt spid="352259">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225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页脚占位符 1"/>
          <p:cNvSpPr>
            <a:spLocks noGrp="1"/>
          </p:cNvSpPr>
          <p:nvPr>
            <p:ph type="ftr" sz="quarter" idx="11"/>
          </p:nvPr>
        </p:nvSpPr>
        <p:spPr>
          <a:xfrm>
            <a:off x="457200" y="6245225"/>
            <a:ext cx="2133600" cy="476250"/>
          </a:xfrm>
        </p:spPr>
        <p:txBody>
          <a:bodyPr/>
          <a:lstStyle/>
          <a:p>
            <a:pPr algn="l">
              <a:defRPr/>
            </a:pPr>
            <a:r>
              <a:rPr lang="en-US" altLang="zh-CN"/>
              <a:t>2009</a:t>
            </a:r>
            <a:r>
              <a:rPr lang="zh-CN" altLang="en-US"/>
              <a:t>北大学工部培训</a:t>
            </a:r>
            <a:endParaRPr lang="en-US" altLang="zh-CN"/>
          </a:p>
        </p:txBody>
      </p:sp>
      <p:sp>
        <p:nvSpPr>
          <p:cNvPr id="256002" name="Rectangle 2"/>
          <p:cNvSpPr>
            <a:spLocks noGrp="1" noChangeArrowheads="1"/>
          </p:cNvSpPr>
          <p:nvPr>
            <p:ph type="title" idx="4294967295"/>
          </p:nvPr>
        </p:nvSpPr>
        <p:spPr>
          <a:xfrm>
            <a:off x="0" y="277813"/>
            <a:ext cx="8229600" cy="1139825"/>
          </a:xfrm>
        </p:spPr>
        <p:txBody>
          <a:bodyPr/>
          <a:lstStyle/>
          <a:p>
            <a:pPr eaLnBrk="1" hangingPunct="1"/>
            <a:r>
              <a:rPr lang="zh-CN" altLang="en-US" smtClean="0"/>
              <a:t>对童年不幸经历的评分</a:t>
            </a:r>
            <a:r>
              <a:rPr lang="de-DE" altLang="zh-CN" smtClean="0"/>
              <a:t> </a:t>
            </a:r>
          </a:p>
        </p:txBody>
      </p:sp>
      <p:sp>
        <p:nvSpPr>
          <p:cNvPr id="256003" name="Rectangle 3"/>
          <p:cNvSpPr>
            <a:spLocks noGrp="1" noChangeArrowheads="1"/>
          </p:cNvSpPr>
          <p:nvPr>
            <p:ph type="body" idx="4294967295"/>
          </p:nvPr>
        </p:nvSpPr>
        <p:spPr>
          <a:xfrm>
            <a:off x="0" y="1268413"/>
            <a:ext cx="7772400" cy="4062412"/>
          </a:xfrm>
        </p:spPr>
        <p:txBody>
          <a:bodyPr>
            <a:normAutofit/>
          </a:bodyPr>
          <a:lstStyle/>
          <a:p>
            <a:pPr eaLnBrk="1" hangingPunct="1"/>
            <a:r>
              <a:rPr lang="zh-CN" altLang="en-US" smtClean="0"/>
              <a:t>暴露于上述类别</a:t>
            </a:r>
            <a:r>
              <a:rPr lang="de-DE" altLang="zh-CN" smtClean="0"/>
              <a:t>		ACE </a:t>
            </a:r>
            <a:r>
              <a:rPr lang="zh-CN" altLang="en-US" smtClean="0"/>
              <a:t>评分</a:t>
            </a:r>
            <a:endParaRPr lang="de-DE" altLang="zh-CN" smtClean="0"/>
          </a:p>
          <a:p>
            <a:pPr eaLnBrk="1" hangingPunct="1">
              <a:buFontTx/>
              <a:buNone/>
            </a:pPr>
            <a:r>
              <a:rPr lang="de-DE" altLang="zh-CN" smtClean="0"/>
              <a:t>			0				0</a:t>
            </a:r>
          </a:p>
          <a:p>
            <a:pPr eaLnBrk="1" hangingPunct="1">
              <a:buFontTx/>
              <a:buNone/>
            </a:pPr>
            <a:r>
              <a:rPr lang="de-DE" altLang="zh-CN" smtClean="0"/>
              <a:t>			1				1</a:t>
            </a:r>
          </a:p>
          <a:p>
            <a:pPr eaLnBrk="1" hangingPunct="1">
              <a:buFontTx/>
              <a:buNone/>
            </a:pPr>
            <a:r>
              <a:rPr lang="de-DE" altLang="zh-CN" smtClean="0"/>
              <a:t>			2				2</a:t>
            </a:r>
          </a:p>
          <a:p>
            <a:pPr eaLnBrk="1" hangingPunct="1">
              <a:buFontTx/>
              <a:buNone/>
            </a:pPr>
            <a:r>
              <a:rPr lang="de-DE" altLang="zh-CN" smtClean="0"/>
              <a:t>			3			 	3</a:t>
            </a:r>
          </a:p>
          <a:p>
            <a:pPr eaLnBrk="1" hangingPunct="1">
              <a:buFontTx/>
              <a:buNone/>
            </a:pPr>
            <a:r>
              <a:rPr lang="de-DE" altLang="zh-CN" smtClean="0"/>
              <a:t>			4				4</a:t>
            </a:r>
          </a:p>
          <a:p>
            <a:pPr eaLnBrk="1" hangingPunct="1">
              <a:buFontTx/>
              <a:buNone/>
            </a:pPr>
            <a:r>
              <a:rPr lang="de-DE" altLang="zh-CN" smtClean="0"/>
              <a:t>			</a:t>
            </a:r>
            <a:r>
              <a:rPr lang="zh-CN" altLang="en-US" smtClean="0"/>
              <a:t>等等</a:t>
            </a:r>
            <a:r>
              <a:rPr lang="de-DE" altLang="zh-CN" smtClean="0"/>
              <a:t>				</a:t>
            </a:r>
            <a:r>
              <a:rPr lang="zh-CN" altLang="en-US" smtClean="0"/>
              <a:t>等等</a:t>
            </a:r>
            <a:endParaRPr lang="de-DE" altLang="zh-CN" smtClean="0"/>
          </a:p>
        </p:txBody>
      </p:sp>
      <p:sp>
        <p:nvSpPr>
          <p:cNvPr id="7" name="页脚占位符 3"/>
          <p:cNvSpPr txBox="1">
            <a:spLocks noGrp="1"/>
          </p:cNvSpPr>
          <p:nvPr/>
        </p:nvSpPr>
        <p:spPr bwMode="auto">
          <a:xfrm>
            <a:off x="2286000" y="6019800"/>
            <a:ext cx="4800600" cy="457200"/>
          </a:xfrm>
          <a:prstGeom prst="rect">
            <a:avLst/>
          </a:prstGeom>
          <a:noFill/>
          <a:ln>
            <a:miter lim="800000"/>
            <a:headEnd/>
            <a:tailEnd/>
          </a:ln>
        </p:spPr>
        <p:txBody>
          <a:bodyPr anchor="b"/>
          <a:lstStyle/>
          <a:p>
            <a:pPr algn="ctr">
              <a:defRPr/>
            </a:pPr>
            <a:r>
              <a:rPr lang="en-US" sz="1400">
                <a:latin typeface="+mn-lt"/>
              </a:rPr>
              <a:t>Trauma-Aid Germany</a:t>
            </a:r>
          </a:p>
        </p:txBody>
      </p:sp>
      <p:sp>
        <p:nvSpPr>
          <p:cNvPr id="26628" name="灯片编号占位符 4"/>
          <p:cNvSpPr txBox="1">
            <a:spLocks noGrp="1"/>
          </p:cNvSpPr>
          <p:nvPr/>
        </p:nvSpPr>
        <p:spPr bwMode="auto">
          <a:xfrm>
            <a:off x="7924800" y="6019800"/>
            <a:ext cx="838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r" eaLnBrk="1" hangingPunct="1"/>
            <a:fld id="{09EB4700-0057-4371-85F8-42C28030CE67}" type="slidenum">
              <a:rPr lang="de-DE" altLang="zh-CN" sz="1400">
                <a:latin typeface="Times New Roman" pitchFamily="18" charset="0"/>
              </a:rPr>
              <a:pPr algn="r" eaLnBrk="1" hangingPunct="1"/>
              <a:t>22</a:t>
            </a:fld>
            <a:endParaRPr lang="de-DE" altLang="zh-CN" sz="1400">
              <a:latin typeface="Times New Roman" pitchFamily="18" charset="0"/>
            </a:endParaRPr>
          </a:p>
        </p:txBody>
      </p:sp>
      <p:grpSp>
        <p:nvGrpSpPr>
          <p:cNvPr id="2" name="Group 4"/>
          <p:cNvGrpSpPr>
            <a:grpSpLocks/>
          </p:cNvGrpSpPr>
          <p:nvPr/>
        </p:nvGrpSpPr>
        <p:grpSpPr bwMode="auto">
          <a:xfrm>
            <a:off x="1042988" y="1844675"/>
            <a:ext cx="7108825" cy="3744913"/>
            <a:chOff x="567" y="912"/>
            <a:chExt cx="5382" cy="2838"/>
          </a:xfrm>
        </p:grpSpPr>
        <p:sp>
          <p:nvSpPr>
            <p:cNvPr id="26632" name="Line 5"/>
            <p:cNvSpPr>
              <a:spLocks noChangeShapeType="1"/>
            </p:cNvSpPr>
            <p:nvPr/>
          </p:nvSpPr>
          <p:spPr bwMode="auto">
            <a:xfrm>
              <a:off x="567" y="912"/>
              <a:ext cx="5382" cy="0"/>
            </a:xfrm>
            <a:prstGeom prst="line">
              <a:avLst/>
            </a:prstGeom>
            <a:noFill/>
            <a:ln w="5080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6633" name="Line 6"/>
            <p:cNvSpPr>
              <a:spLocks noChangeShapeType="1"/>
            </p:cNvSpPr>
            <p:nvPr/>
          </p:nvSpPr>
          <p:spPr bwMode="auto">
            <a:xfrm>
              <a:off x="567" y="3750"/>
              <a:ext cx="5382" cy="0"/>
            </a:xfrm>
            <a:prstGeom prst="line">
              <a:avLst/>
            </a:prstGeom>
            <a:noFill/>
            <a:ln w="5080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gr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56002"/>
                                        </p:tgtEl>
                                        <p:attrNameLst>
                                          <p:attrName>style.visibility</p:attrName>
                                        </p:attrNameLst>
                                      </p:cBhvr>
                                      <p:to>
                                        <p:strVal val="visible"/>
                                      </p:to>
                                    </p:set>
                                    <p:animEffect transition="in" filter="wipe(left)">
                                      <p:cBhvr>
                                        <p:cTn id="7" dur="500"/>
                                        <p:tgtEl>
                                          <p:spTgt spid="25600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5"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1000" fill="hold"/>
                                        <p:tgtEl>
                                          <p:spTgt spid="2"/>
                                        </p:tgtEl>
                                        <p:attrNameLst>
                                          <p:attrName>ppt_w</p:attrName>
                                        </p:attrNameLst>
                                      </p:cBhvr>
                                      <p:tavLst>
                                        <p:tav tm="0">
                                          <p:val>
                                            <p:strVal val="#ppt_w*0.70"/>
                                          </p:val>
                                        </p:tav>
                                        <p:tav tm="100000">
                                          <p:val>
                                            <p:strVal val="#ppt_w"/>
                                          </p:val>
                                        </p:tav>
                                      </p:tavLst>
                                    </p:anim>
                                    <p:anim calcmode="lin" valueType="num">
                                      <p:cBhvr>
                                        <p:cTn id="13" dur="1000" fill="hold"/>
                                        <p:tgtEl>
                                          <p:spTgt spid="2"/>
                                        </p:tgtEl>
                                        <p:attrNameLst>
                                          <p:attrName>ppt_h</p:attrName>
                                        </p:attrNameLst>
                                      </p:cBhvr>
                                      <p:tavLst>
                                        <p:tav tm="0">
                                          <p:val>
                                            <p:strVal val="#ppt_h"/>
                                          </p:val>
                                        </p:tav>
                                        <p:tav tm="100000">
                                          <p:val>
                                            <p:strVal val="#ppt_h"/>
                                          </p:val>
                                        </p:tav>
                                      </p:tavLst>
                                    </p:anim>
                                    <p:animEffect transition="in" filter="fade">
                                      <p:cBhvr>
                                        <p:cTn id="14" dur="1000"/>
                                        <p:tgtEl>
                                          <p:spTgt spid="2"/>
                                        </p:tgtEl>
                                      </p:cBhvr>
                                    </p:animEffect>
                                  </p:childTnLst>
                                </p:cTn>
                              </p:par>
                            </p:childTnLst>
                          </p:cTn>
                        </p:par>
                        <p:par>
                          <p:cTn id="15" fill="hold" nodeType="afterGroup">
                            <p:stCondLst>
                              <p:cond delay="1000"/>
                            </p:stCondLst>
                            <p:childTnLst>
                              <p:par>
                                <p:cTn id="16" presetID="47" presetClass="entr" presetSubtype="0" fill="hold" nodeType="afterEffect">
                                  <p:stCondLst>
                                    <p:cond delay="0"/>
                                  </p:stCondLst>
                                  <p:childTnLst>
                                    <p:set>
                                      <p:cBhvr>
                                        <p:cTn id="17" dur="1" fill="hold">
                                          <p:stCondLst>
                                            <p:cond delay="0"/>
                                          </p:stCondLst>
                                        </p:cTn>
                                        <p:tgtEl>
                                          <p:spTgt spid="256003">
                                            <p:txEl>
                                              <p:pRg st="0" end="0"/>
                                            </p:txEl>
                                          </p:spTgt>
                                        </p:tgtEl>
                                        <p:attrNameLst>
                                          <p:attrName>style.visibility</p:attrName>
                                        </p:attrNameLst>
                                      </p:cBhvr>
                                      <p:to>
                                        <p:strVal val="visible"/>
                                      </p:to>
                                    </p:set>
                                    <p:animEffect transition="in" filter="fade">
                                      <p:cBhvr>
                                        <p:cTn id="18" dur="1000"/>
                                        <p:tgtEl>
                                          <p:spTgt spid="256003">
                                            <p:txEl>
                                              <p:pRg st="0" end="0"/>
                                            </p:txEl>
                                          </p:spTgt>
                                        </p:tgtEl>
                                      </p:cBhvr>
                                    </p:animEffect>
                                    <p:anim calcmode="lin" valueType="num">
                                      <p:cBhvr>
                                        <p:cTn id="19" dur="1000" fill="hold"/>
                                        <p:tgtEl>
                                          <p:spTgt spid="256003">
                                            <p:txEl>
                                              <p:pRg st="0" end="0"/>
                                            </p:txEl>
                                          </p:spTgt>
                                        </p:tgtEl>
                                        <p:attrNameLst>
                                          <p:attrName>ppt_x</p:attrName>
                                        </p:attrNameLst>
                                      </p:cBhvr>
                                      <p:tavLst>
                                        <p:tav tm="0">
                                          <p:val>
                                            <p:strVal val="#ppt_x"/>
                                          </p:val>
                                        </p:tav>
                                        <p:tav tm="100000">
                                          <p:val>
                                            <p:strVal val="#ppt_x"/>
                                          </p:val>
                                        </p:tav>
                                      </p:tavLst>
                                    </p:anim>
                                    <p:anim calcmode="lin" valueType="num">
                                      <p:cBhvr>
                                        <p:cTn id="20" dur="1000" fill="hold"/>
                                        <p:tgtEl>
                                          <p:spTgt spid="256003">
                                            <p:txEl>
                                              <p:pRg st="0" end="0"/>
                                            </p:txEl>
                                          </p:spTgt>
                                        </p:tgtEl>
                                        <p:attrNameLst>
                                          <p:attrName>ppt_y</p:attrName>
                                        </p:attrNameLst>
                                      </p:cBhvr>
                                      <p:tavLst>
                                        <p:tav tm="0">
                                          <p:val>
                                            <p:strVal val="#ppt_y-.1"/>
                                          </p:val>
                                        </p:tav>
                                        <p:tav tm="100000">
                                          <p:val>
                                            <p:strVal val="#ppt_y"/>
                                          </p:val>
                                        </p:tav>
                                      </p:tavLst>
                                    </p:anim>
                                  </p:childTnLst>
                                </p:cTn>
                              </p:par>
                            </p:childTnLst>
                          </p:cTn>
                        </p:par>
                        <p:par>
                          <p:cTn id="21" fill="hold" nodeType="afterGroup">
                            <p:stCondLst>
                              <p:cond delay="2000"/>
                            </p:stCondLst>
                            <p:childTnLst>
                              <p:par>
                                <p:cTn id="22" presetID="47" presetClass="entr" presetSubtype="0" fill="hold" nodeType="afterEffect">
                                  <p:stCondLst>
                                    <p:cond delay="0"/>
                                  </p:stCondLst>
                                  <p:childTnLst>
                                    <p:set>
                                      <p:cBhvr>
                                        <p:cTn id="23" dur="1" fill="hold">
                                          <p:stCondLst>
                                            <p:cond delay="0"/>
                                          </p:stCondLst>
                                        </p:cTn>
                                        <p:tgtEl>
                                          <p:spTgt spid="256003">
                                            <p:txEl>
                                              <p:pRg st="1" end="1"/>
                                            </p:txEl>
                                          </p:spTgt>
                                        </p:tgtEl>
                                        <p:attrNameLst>
                                          <p:attrName>style.visibility</p:attrName>
                                        </p:attrNameLst>
                                      </p:cBhvr>
                                      <p:to>
                                        <p:strVal val="visible"/>
                                      </p:to>
                                    </p:set>
                                    <p:animEffect transition="in" filter="fade">
                                      <p:cBhvr>
                                        <p:cTn id="24" dur="1000"/>
                                        <p:tgtEl>
                                          <p:spTgt spid="256003">
                                            <p:txEl>
                                              <p:pRg st="1" end="1"/>
                                            </p:txEl>
                                          </p:spTgt>
                                        </p:tgtEl>
                                      </p:cBhvr>
                                    </p:animEffect>
                                    <p:anim calcmode="lin" valueType="num">
                                      <p:cBhvr>
                                        <p:cTn id="25" dur="1000" fill="hold"/>
                                        <p:tgtEl>
                                          <p:spTgt spid="256003">
                                            <p:txEl>
                                              <p:pRg st="1" end="1"/>
                                            </p:txEl>
                                          </p:spTgt>
                                        </p:tgtEl>
                                        <p:attrNameLst>
                                          <p:attrName>ppt_x</p:attrName>
                                        </p:attrNameLst>
                                      </p:cBhvr>
                                      <p:tavLst>
                                        <p:tav tm="0">
                                          <p:val>
                                            <p:strVal val="#ppt_x"/>
                                          </p:val>
                                        </p:tav>
                                        <p:tav tm="100000">
                                          <p:val>
                                            <p:strVal val="#ppt_x"/>
                                          </p:val>
                                        </p:tav>
                                      </p:tavLst>
                                    </p:anim>
                                    <p:anim calcmode="lin" valueType="num">
                                      <p:cBhvr>
                                        <p:cTn id="26" dur="1000" fill="hold"/>
                                        <p:tgtEl>
                                          <p:spTgt spid="256003">
                                            <p:txEl>
                                              <p:pRg st="1" end="1"/>
                                            </p:txEl>
                                          </p:spTgt>
                                        </p:tgtEl>
                                        <p:attrNameLst>
                                          <p:attrName>ppt_y</p:attrName>
                                        </p:attrNameLst>
                                      </p:cBhvr>
                                      <p:tavLst>
                                        <p:tav tm="0">
                                          <p:val>
                                            <p:strVal val="#ppt_y-.1"/>
                                          </p:val>
                                        </p:tav>
                                        <p:tav tm="100000">
                                          <p:val>
                                            <p:strVal val="#ppt_y"/>
                                          </p:val>
                                        </p:tav>
                                      </p:tavLst>
                                    </p:anim>
                                  </p:childTnLst>
                                </p:cTn>
                              </p:par>
                            </p:childTnLst>
                          </p:cTn>
                        </p:par>
                        <p:par>
                          <p:cTn id="27" fill="hold" nodeType="afterGroup">
                            <p:stCondLst>
                              <p:cond delay="3000"/>
                            </p:stCondLst>
                            <p:childTnLst>
                              <p:par>
                                <p:cTn id="28" presetID="47" presetClass="entr" presetSubtype="0" fill="hold" nodeType="afterEffect">
                                  <p:stCondLst>
                                    <p:cond delay="0"/>
                                  </p:stCondLst>
                                  <p:childTnLst>
                                    <p:set>
                                      <p:cBhvr>
                                        <p:cTn id="29" dur="1" fill="hold">
                                          <p:stCondLst>
                                            <p:cond delay="0"/>
                                          </p:stCondLst>
                                        </p:cTn>
                                        <p:tgtEl>
                                          <p:spTgt spid="256003">
                                            <p:txEl>
                                              <p:pRg st="2" end="2"/>
                                            </p:txEl>
                                          </p:spTgt>
                                        </p:tgtEl>
                                        <p:attrNameLst>
                                          <p:attrName>style.visibility</p:attrName>
                                        </p:attrNameLst>
                                      </p:cBhvr>
                                      <p:to>
                                        <p:strVal val="visible"/>
                                      </p:to>
                                    </p:set>
                                    <p:animEffect transition="in" filter="fade">
                                      <p:cBhvr>
                                        <p:cTn id="30" dur="1000"/>
                                        <p:tgtEl>
                                          <p:spTgt spid="256003">
                                            <p:txEl>
                                              <p:pRg st="2" end="2"/>
                                            </p:txEl>
                                          </p:spTgt>
                                        </p:tgtEl>
                                      </p:cBhvr>
                                    </p:animEffect>
                                    <p:anim calcmode="lin" valueType="num">
                                      <p:cBhvr>
                                        <p:cTn id="31" dur="1000" fill="hold"/>
                                        <p:tgtEl>
                                          <p:spTgt spid="256003">
                                            <p:txEl>
                                              <p:pRg st="2" end="2"/>
                                            </p:txEl>
                                          </p:spTgt>
                                        </p:tgtEl>
                                        <p:attrNameLst>
                                          <p:attrName>ppt_x</p:attrName>
                                        </p:attrNameLst>
                                      </p:cBhvr>
                                      <p:tavLst>
                                        <p:tav tm="0">
                                          <p:val>
                                            <p:strVal val="#ppt_x"/>
                                          </p:val>
                                        </p:tav>
                                        <p:tav tm="100000">
                                          <p:val>
                                            <p:strVal val="#ppt_x"/>
                                          </p:val>
                                        </p:tav>
                                      </p:tavLst>
                                    </p:anim>
                                    <p:anim calcmode="lin" valueType="num">
                                      <p:cBhvr>
                                        <p:cTn id="32" dur="1000" fill="hold"/>
                                        <p:tgtEl>
                                          <p:spTgt spid="256003">
                                            <p:txEl>
                                              <p:pRg st="2" end="2"/>
                                            </p:txEl>
                                          </p:spTgt>
                                        </p:tgtEl>
                                        <p:attrNameLst>
                                          <p:attrName>ppt_y</p:attrName>
                                        </p:attrNameLst>
                                      </p:cBhvr>
                                      <p:tavLst>
                                        <p:tav tm="0">
                                          <p:val>
                                            <p:strVal val="#ppt_y-.1"/>
                                          </p:val>
                                        </p:tav>
                                        <p:tav tm="100000">
                                          <p:val>
                                            <p:strVal val="#ppt_y"/>
                                          </p:val>
                                        </p:tav>
                                      </p:tavLst>
                                    </p:anim>
                                  </p:childTnLst>
                                </p:cTn>
                              </p:par>
                            </p:childTnLst>
                          </p:cTn>
                        </p:par>
                        <p:par>
                          <p:cTn id="33" fill="hold" nodeType="afterGroup">
                            <p:stCondLst>
                              <p:cond delay="4000"/>
                            </p:stCondLst>
                            <p:childTnLst>
                              <p:par>
                                <p:cTn id="34" presetID="47" presetClass="entr" presetSubtype="0" fill="hold" nodeType="afterEffect">
                                  <p:stCondLst>
                                    <p:cond delay="0"/>
                                  </p:stCondLst>
                                  <p:childTnLst>
                                    <p:set>
                                      <p:cBhvr>
                                        <p:cTn id="35" dur="1" fill="hold">
                                          <p:stCondLst>
                                            <p:cond delay="0"/>
                                          </p:stCondLst>
                                        </p:cTn>
                                        <p:tgtEl>
                                          <p:spTgt spid="256003">
                                            <p:txEl>
                                              <p:pRg st="3" end="3"/>
                                            </p:txEl>
                                          </p:spTgt>
                                        </p:tgtEl>
                                        <p:attrNameLst>
                                          <p:attrName>style.visibility</p:attrName>
                                        </p:attrNameLst>
                                      </p:cBhvr>
                                      <p:to>
                                        <p:strVal val="visible"/>
                                      </p:to>
                                    </p:set>
                                    <p:animEffect transition="in" filter="fade">
                                      <p:cBhvr>
                                        <p:cTn id="36" dur="1000"/>
                                        <p:tgtEl>
                                          <p:spTgt spid="256003">
                                            <p:txEl>
                                              <p:pRg st="3" end="3"/>
                                            </p:txEl>
                                          </p:spTgt>
                                        </p:tgtEl>
                                      </p:cBhvr>
                                    </p:animEffect>
                                    <p:anim calcmode="lin" valueType="num">
                                      <p:cBhvr>
                                        <p:cTn id="37" dur="1000" fill="hold"/>
                                        <p:tgtEl>
                                          <p:spTgt spid="256003">
                                            <p:txEl>
                                              <p:pRg st="3" end="3"/>
                                            </p:txEl>
                                          </p:spTgt>
                                        </p:tgtEl>
                                        <p:attrNameLst>
                                          <p:attrName>ppt_x</p:attrName>
                                        </p:attrNameLst>
                                      </p:cBhvr>
                                      <p:tavLst>
                                        <p:tav tm="0">
                                          <p:val>
                                            <p:strVal val="#ppt_x"/>
                                          </p:val>
                                        </p:tav>
                                        <p:tav tm="100000">
                                          <p:val>
                                            <p:strVal val="#ppt_x"/>
                                          </p:val>
                                        </p:tav>
                                      </p:tavLst>
                                    </p:anim>
                                    <p:anim calcmode="lin" valueType="num">
                                      <p:cBhvr>
                                        <p:cTn id="38" dur="1000" fill="hold"/>
                                        <p:tgtEl>
                                          <p:spTgt spid="256003">
                                            <p:txEl>
                                              <p:pRg st="3" end="3"/>
                                            </p:txEl>
                                          </p:spTgt>
                                        </p:tgtEl>
                                        <p:attrNameLst>
                                          <p:attrName>ppt_y</p:attrName>
                                        </p:attrNameLst>
                                      </p:cBhvr>
                                      <p:tavLst>
                                        <p:tav tm="0">
                                          <p:val>
                                            <p:strVal val="#ppt_y-.1"/>
                                          </p:val>
                                        </p:tav>
                                        <p:tav tm="100000">
                                          <p:val>
                                            <p:strVal val="#ppt_y"/>
                                          </p:val>
                                        </p:tav>
                                      </p:tavLst>
                                    </p:anim>
                                  </p:childTnLst>
                                </p:cTn>
                              </p:par>
                            </p:childTnLst>
                          </p:cTn>
                        </p:par>
                        <p:par>
                          <p:cTn id="39" fill="hold" nodeType="afterGroup">
                            <p:stCondLst>
                              <p:cond delay="5000"/>
                            </p:stCondLst>
                            <p:childTnLst>
                              <p:par>
                                <p:cTn id="40" presetID="47" presetClass="entr" presetSubtype="0" fill="hold" nodeType="afterEffect">
                                  <p:stCondLst>
                                    <p:cond delay="0"/>
                                  </p:stCondLst>
                                  <p:childTnLst>
                                    <p:set>
                                      <p:cBhvr>
                                        <p:cTn id="41" dur="1" fill="hold">
                                          <p:stCondLst>
                                            <p:cond delay="0"/>
                                          </p:stCondLst>
                                        </p:cTn>
                                        <p:tgtEl>
                                          <p:spTgt spid="256003">
                                            <p:txEl>
                                              <p:pRg st="4" end="4"/>
                                            </p:txEl>
                                          </p:spTgt>
                                        </p:tgtEl>
                                        <p:attrNameLst>
                                          <p:attrName>style.visibility</p:attrName>
                                        </p:attrNameLst>
                                      </p:cBhvr>
                                      <p:to>
                                        <p:strVal val="visible"/>
                                      </p:to>
                                    </p:set>
                                    <p:animEffect transition="in" filter="fade">
                                      <p:cBhvr>
                                        <p:cTn id="42" dur="1000"/>
                                        <p:tgtEl>
                                          <p:spTgt spid="256003">
                                            <p:txEl>
                                              <p:pRg st="4" end="4"/>
                                            </p:txEl>
                                          </p:spTgt>
                                        </p:tgtEl>
                                      </p:cBhvr>
                                    </p:animEffect>
                                    <p:anim calcmode="lin" valueType="num">
                                      <p:cBhvr>
                                        <p:cTn id="43" dur="1000" fill="hold"/>
                                        <p:tgtEl>
                                          <p:spTgt spid="256003">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256003">
                                            <p:txEl>
                                              <p:pRg st="4" end="4"/>
                                            </p:txEl>
                                          </p:spTgt>
                                        </p:tgtEl>
                                        <p:attrNameLst>
                                          <p:attrName>ppt_y</p:attrName>
                                        </p:attrNameLst>
                                      </p:cBhvr>
                                      <p:tavLst>
                                        <p:tav tm="0">
                                          <p:val>
                                            <p:strVal val="#ppt_y-.1"/>
                                          </p:val>
                                        </p:tav>
                                        <p:tav tm="100000">
                                          <p:val>
                                            <p:strVal val="#ppt_y"/>
                                          </p:val>
                                        </p:tav>
                                      </p:tavLst>
                                    </p:anim>
                                  </p:childTnLst>
                                </p:cTn>
                              </p:par>
                            </p:childTnLst>
                          </p:cTn>
                        </p:par>
                        <p:par>
                          <p:cTn id="45" fill="hold" nodeType="afterGroup">
                            <p:stCondLst>
                              <p:cond delay="6000"/>
                            </p:stCondLst>
                            <p:childTnLst>
                              <p:par>
                                <p:cTn id="46" presetID="47" presetClass="entr" presetSubtype="0" fill="hold" nodeType="afterEffect">
                                  <p:stCondLst>
                                    <p:cond delay="0"/>
                                  </p:stCondLst>
                                  <p:childTnLst>
                                    <p:set>
                                      <p:cBhvr>
                                        <p:cTn id="47" dur="1" fill="hold">
                                          <p:stCondLst>
                                            <p:cond delay="0"/>
                                          </p:stCondLst>
                                        </p:cTn>
                                        <p:tgtEl>
                                          <p:spTgt spid="256003">
                                            <p:txEl>
                                              <p:pRg st="5" end="5"/>
                                            </p:txEl>
                                          </p:spTgt>
                                        </p:tgtEl>
                                        <p:attrNameLst>
                                          <p:attrName>style.visibility</p:attrName>
                                        </p:attrNameLst>
                                      </p:cBhvr>
                                      <p:to>
                                        <p:strVal val="visible"/>
                                      </p:to>
                                    </p:set>
                                    <p:animEffect transition="in" filter="fade">
                                      <p:cBhvr>
                                        <p:cTn id="48" dur="1000"/>
                                        <p:tgtEl>
                                          <p:spTgt spid="256003">
                                            <p:txEl>
                                              <p:pRg st="5" end="5"/>
                                            </p:txEl>
                                          </p:spTgt>
                                        </p:tgtEl>
                                      </p:cBhvr>
                                    </p:animEffect>
                                    <p:anim calcmode="lin" valueType="num">
                                      <p:cBhvr>
                                        <p:cTn id="49" dur="1000" fill="hold"/>
                                        <p:tgtEl>
                                          <p:spTgt spid="256003">
                                            <p:txEl>
                                              <p:pRg st="5" end="5"/>
                                            </p:txEl>
                                          </p:spTgt>
                                        </p:tgtEl>
                                        <p:attrNameLst>
                                          <p:attrName>ppt_x</p:attrName>
                                        </p:attrNameLst>
                                      </p:cBhvr>
                                      <p:tavLst>
                                        <p:tav tm="0">
                                          <p:val>
                                            <p:strVal val="#ppt_x"/>
                                          </p:val>
                                        </p:tav>
                                        <p:tav tm="100000">
                                          <p:val>
                                            <p:strVal val="#ppt_x"/>
                                          </p:val>
                                        </p:tav>
                                      </p:tavLst>
                                    </p:anim>
                                    <p:anim calcmode="lin" valueType="num">
                                      <p:cBhvr>
                                        <p:cTn id="50" dur="1000" fill="hold"/>
                                        <p:tgtEl>
                                          <p:spTgt spid="256003">
                                            <p:txEl>
                                              <p:pRg st="5" end="5"/>
                                            </p:txEl>
                                          </p:spTgt>
                                        </p:tgtEl>
                                        <p:attrNameLst>
                                          <p:attrName>ppt_y</p:attrName>
                                        </p:attrNameLst>
                                      </p:cBhvr>
                                      <p:tavLst>
                                        <p:tav tm="0">
                                          <p:val>
                                            <p:strVal val="#ppt_y-.1"/>
                                          </p:val>
                                        </p:tav>
                                        <p:tav tm="100000">
                                          <p:val>
                                            <p:strVal val="#ppt_y"/>
                                          </p:val>
                                        </p:tav>
                                      </p:tavLst>
                                    </p:anim>
                                  </p:childTnLst>
                                </p:cTn>
                              </p:par>
                            </p:childTnLst>
                          </p:cTn>
                        </p:par>
                        <p:par>
                          <p:cTn id="51" fill="hold" nodeType="afterGroup">
                            <p:stCondLst>
                              <p:cond delay="7000"/>
                            </p:stCondLst>
                            <p:childTnLst>
                              <p:par>
                                <p:cTn id="52" presetID="47" presetClass="entr" presetSubtype="0" fill="hold" nodeType="afterEffect">
                                  <p:stCondLst>
                                    <p:cond delay="0"/>
                                  </p:stCondLst>
                                  <p:childTnLst>
                                    <p:set>
                                      <p:cBhvr>
                                        <p:cTn id="53" dur="1" fill="hold">
                                          <p:stCondLst>
                                            <p:cond delay="0"/>
                                          </p:stCondLst>
                                        </p:cTn>
                                        <p:tgtEl>
                                          <p:spTgt spid="256003">
                                            <p:txEl>
                                              <p:pRg st="6" end="6"/>
                                            </p:txEl>
                                          </p:spTgt>
                                        </p:tgtEl>
                                        <p:attrNameLst>
                                          <p:attrName>style.visibility</p:attrName>
                                        </p:attrNameLst>
                                      </p:cBhvr>
                                      <p:to>
                                        <p:strVal val="visible"/>
                                      </p:to>
                                    </p:set>
                                    <p:animEffect transition="in" filter="fade">
                                      <p:cBhvr>
                                        <p:cTn id="54" dur="1000"/>
                                        <p:tgtEl>
                                          <p:spTgt spid="256003">
                                            <p:txEl>
                                              <p:pRg st="6" end="6"/>
                                            </p:txEl>
                                          </p:spTgt>
                                        </p:tgtEl>
                                      </p:cBhvr>
                                    </p:animEffect>
                                    <p:anim calcmode="lin" valueType="num">
                                      <p:cBhvr>
                                        <p:cTn id="55" dur="1000" fill="hold"/>
                                        <p:tgtEl>
                                          <p:spTgt spid="256003">
                                            <p:txEl>
                                              <p:pRg st="6" end="6"/>
                                            </p:txEl>
                                          </p:spTgt>
                                        </p:tgtEl>
                                        <p:attrNameLst>
                                          <p:attrName>ppt_x</p:attrName>
                                        </p:attrNameLst>
                                      </p:cBhvr>
                                      <p:tavLst>
                                        <p:tav tm="0">
                                          <p:val>
                                            <p:strVal val="#ppt_x"/>
                                          </p:val>
                                        </p:tav>
                                        <p:tav tm="100000">
                                          <p:val>
                                            <p:strVal val="#ppt_x"/>
                                          </p:val>
                                        </p:tav>
                                      </p:tavLst>
                                    </p:anim>
                                    <p:anim calcmode="lin" valueType="num">
                                      <p:cBhvr>
                                        <p:cTn id="56" dur="1000" fill="hold"/>
                                        <p:tgtEl>
                                          <p:spTgt spid="25600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0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页脚占位符 1"/>
          <p:cNvSpPr>
            <a:spLocks noGrp="1"/>
          </p:cNvSpPr>
          <p:nvPr>
            <p:ph type="ftr" sz="quarter" idx="11"/>
          </p:nvPr>
        </p:nvSpPr>
        <p:spPr>
          <a:xfrm>
            <a:off x="457200" y="6245225"/>
            <a:ext cx="2133600" cy="476250"/>
          </a:xfrm>
        </p:spPr>
        <p:txBody>
          <a:bodyPr/>
          <a:lstStyle/>
          <a:p>
            <a:pPr algn="l">
              <a:defRPr/>
            </a:pPr>
            <a:r>
              <a:rPr lang="en-US" altLang="zh-CN"/>
              <a:t>2009</a:t>
            </a:r>
            <a:r>
              <a:rPr lang="zh-CN" altLang="en-US"/>
              <a:t>北大学工部培训</a:t>
            </a:r>
            <a:endParaRPr lang="en-US" altLang="zh-CN"/>
          </a:p>
        </p:txBody>
      </p:sp>
      <p:sp>
        <p:nvSpPr>
          <p:cNvPr id="257026" name="Rectangle 2"/>
          <p:cNvSpPr>
            <a:spLocks noGrp="1" noChangeArrowheads="1"/>
          </p:cNvSpPr>
          <p:nvPr>
            <p:ph type="title" idx="4294967295"/>
          </p:nvPr>
        </p:nvSpPr>
        <p:spPr>
          <a:xfrm>
            <a:off x="719138" y="276225"/>
            <a:ext cx="8424862" cy="1136650"/>
          </a:xfrm>
        </p:spPr>
        <p:txBody>
          <a:bodyPr/>
          <a:lstStyle/>
          <a:p>
            <a:pPr eaLnBrk="1" hangingPunct="1"/>
            <a:r>
              <a:rPr lang="en-US" altLang="zh-CN" sz="3400" smtClean="0"/>
              <a:t>ACE </a:t>
            </a:r>
            <a:r>
              <a:rPr lang="zh-CN" altLang="en-US" sz="3400" smtClean="0"/>
              <a:t>研究</a:t>
            </a:r>
            <a:r>
              <a:rPr lang="en-US" sz="3400" smtClean="0"/>
              <a:t> </a:t>
            </a:r>
            <a:br>
              <a:rPr lang="en-US" sz="3400" smtClean="0"/>
            </a:br>
            <a:r>
              <a:rPr lang="zh-CN" altLang="en-US" sz="3400" smtClean="0"/>
              <a:t>社会</a:t>
            </a:r>
            <a:r>
              <a:rPr lang="en-US" altLang="zh-CN" sz="3400" smtClean="0"/>
              <a:t>-</a:t>
            </a:r>
            <a:r>
              <a:rPr lang="zh-CN" altLang="en-US" sz="3400" smtClean="0"/>
              <a:t>人口学资料</a:t>
            </a:r>
            <a:endParaRPr lang="en-US" sz="3400" smtClean="0"/>
          </a:p>
        </p:txBody>
      </p:sp>
      <p:sp>
        <p:nvSpPr>
          <p:cNvPr id="257027" name="Rectangle 3"/>
          <p:cNvSpPr>
            <a:spLocks noGrp="1" noChangeArrowheads="1"/>
          </p:cNvSpPr>
          <p:nvPr>
            <p:ph type="body" idx="4294967295"/>
          </p:nvPr>
        </p:nvSpPr>
        <p:spPr>
          <a:xfrm>
            <a:off x="574675" y="1412875"/>
            <a:ext cx="8569325" cy="4949825"/>
          </a:xfrm>
        </p:spPr>
        <p:txBody>
          <a:bodyPr/>
          <a:lstStyle/>
          <a:p>
            <a:pPr eaLnBrk="1" hangingPunct="1">
              <a:lnSpc>
                <a:spcPct val="90000"/>
              </a:lnSpc>
            </a:pPr>
            <a:r>
              <a:rPr lang="zh-CN" altLang="en-US" sz="2800" smtClean="0"/>
              <a:t>被试平均年龄</a:t>
            </a:r>
            <a:r>
              <a:rPr lang="en-US" altLang="zh-CN" sz="2800" smtClean="0"/>
              <a:t>57</a:t>
            </a:r>
            <a:r>
              <a:rPr lang="zh-CN" altLang="en-US" sz="2800" smtClean="0"/>
              <a:t>岁</a:t>
            </a:r>
            <a:endParaRPr lang="en-US" sz="2800" smtClean="0"/>
          </a:p>
          <a:p>
            <a:pPr lvl="1" eaLnBrk="1" hangingPunct="1">
              <a:lnSpc>
                <a:spcPct val="90000"/>
              </a:lnSpc>
            </a:pPr>
            <a:r>
              <a:rPr lang="zh-CN" altLang="en-US" sz="2400" smtClean="0"/>
              <a:t>测量童年经历对</a:t>
            </a:r>
            <a:r>
              <a:rPr lang="en-US" altLang="zh-CN" sz="2400" smtClean="0"/>
              <a:t>50</a:t>
            </a:r>
            <a:r>
              <a:rPr lang="zh-CN" altLang="en-US" sz="2400" smtClean="0"/>
              <a:t>年后其健康状况的影响</a:t>
            </a:r>
            <a:endParaRPr lang="en-US" sz="2400" smtClean="0"/>
          </a:p>
          <a:p>
            <a:pPr eaLnBrk="1" hangingPunct="1">
              <a:lnSpc>
                <a:spcPct val="90000"/>
              </a:lnSpc>
            </a:pPr>
            <a:r>
              <a:rPr lang="zh-CN" altLang="en-US" sz="2800" smtClean="0"/>
              <a:t>被试大部分来自中产阶级</a:t>
            </a:r>
            <a:endParaRPr lang="en-US" sz="2800" smtClean="0"/>
          </a:p>
          <a:p>
            <a:pPr eaLnBrk="1" hangingPunct="1">
              <a:lnSpc>
                <a:spcPct val="90000"/>
              </a:lnSpc>
            </a:pPr>
            <a:r>
              <a:rPr lang="en-US" altLang="zh-CN" sz="2800" smtClean="0"/>
              <a:t>50%</a:t>
            </a:r>
            <a:r>
              <a:rPr lang="zh-CN" altLang="en-US" sz="2800" smtClean="0"/>
              <a:t>以上的被试都有一类或以上的童年不幸经历</a:t>
            </a:r>
            <a:endParaRPr lang="en-US" sz="2800" smtClean="0"/>
          </a:p>
          <a:p>
            <a:pPr eaLnBrk="1" hangingPunct="1">
              <a:lnSpc>
                <a:spcPct val="90000"/>
              </a:lnSpc>
            </a:pPr>
            <a:r>
              <a:rPr lang="zh-CN" altLang="en-US" sz="2800" smtClean="0"/>
              <a:t>大约</a:t>
            </a:r>
            <a:r>
              <a:rPr lang="en-US" sz="2800" smtClean="0"/>
              <a:t> </a:t>
            </a:r>
            <a:r>
              <a:rPr lang="en-US" altLang="zh-CN" sz="2800" smtClean="0"/>
              <a:t>25%</a:t>
            </a:r>
            <a:r>
              <a:rPr lang="zh-CN" altLang="en-US" sz="2800" smtClean="0"/>
              <a:t>的被试有</a:t>
            </a:r>
            <a:r>
              <a:rPr lang="en-US" altLang="zh-CN" sz="2800" smtClean="0"/>
              <a:t>2 </a:t>
            </a:r>
            <a:r>
              <a:rPr lang="zh-CN" altLang="en-US" sz="2800" smtClean="0"/>
              <a:t>类童年不幸经历</a:t>
            </a:r>
            <a:endParaRPr lang="en-US" sz="2800" smtClean="0"/>
          </a:p>
          <a:p>
            <a:pPr eaLnBrk="1" hangingPunct="1">
              <a:lnSpc>
                <a:spcPct val="90000"/>
              </a:lnSpc>
            </a:pPr>
            <a:r>
              <a:rPr lang="zh-CN" altLang="en-US" sz="2800" smtClean="0"/>
              <a:t>大约</a:t>
            </a:r>
            <a:r>
              <a:rPr lang="en-US" altLang="zh-CN" sz="2800" smtClean="0"/>
              <a:t>7%</a:t>
            </a:r>
            <a:r>
              <a:rPr lang="zh-CN" altLang="en-US" sz="2800" smtClean="0"/>
              <a:t>的被试</a:t>
            </a:r>
            <a:r>
              <a:rPr lang="en-US" altLang="zh-CN" sz="2800" smtClean="0"/>
              <a:t>4</a:t>
            </a:r>
            <a:r>
              <a:rPr lang="zh-CN" altLang="en-US" sz="2800" smtClean="0"/>
              <a:t>类童年不幸经历</a:t>
            </a:r>
            <a:endParaRPr lang="en-US" sz="2800" smtClean="0"/>
          </a:p>
          <a:p>
            <a:pPr eaLnBrk="1" hangingPunct="1">
              <a:lnSpc>
                <a:spcPct val="90000"/>
              </a:lnSpc>
            </a:pPr>
            <a:r>
              <a:rPr lang="zh-CN" altLang="en-US" sz="2800" smtClean="0"/>
              <a:t>如果有一类不幸童年经历，大约有</a:t>
            </a:r>
            <a:r>
              <a:rPr lang="en-US" altLang="zh-CN" sz="2800" smtClean="0"/>
              <a:t>80% </a:t>
            </a:r>
            <a:r>
              <a:rPr lang="zh-CN" altLang="en-US" sz="2800" smtClean="0"/>
              <a:t>的可能性也会有另外类别的不幸经历</a:t>
            </a:r>
            <a:endParaRPr lang="en-US" sz="2800" smtClean="0"/>
          </a:p>
        </p:txBody>
      </p:sp>
      <p:sp>
        <p:nvSpPr>
          <p:cNvPr id="7" name="页脚占位符 3"/>
          <p:cNvSpPr txBox="1">
            <a:spLocks noGrp="1"/>
          </p:cNvSpPr>
          <p:nvPr/>
        </p:nvSpPr>
        <p:spPr bwMode="auto">
          <a:xfrm>
            <a:off x="2286000" y="6019800"/>
            <a:ext cx="4800600" cy="457200"/>
          </a:xfrm>
          <a:prstGeom prst="rect">
            <a:avLst/>
          </a:prstGeom>
          <a:noFill/>
          <a:ln>
            <a:miter lim="800000"/>
            <a:headEnd/>
            <a:tailEnd/>
          </a:ln>
        </p:spPr>
        <p:txBody>
          <a:bodyPr anchor="b"/>
          <a:lstStyle/>
          <a:p>
            <a:pPr algn="ctr">
              <a:defRPr/>
            </a:pPr>
            <a:r>
              <a:rPr lang="en-US" sz="1400">
                <a:latin typeface="+mn-lt"/>
              </a:rPr>
              <a:t>Trauma-Aid Germany</a:t>
            </a:r>
          </a:p>
        </p:txBody>
      </p:sp>
      <p:sp>
        <p:nvSpPr>
          <p:cNvPr id="27652" name="灯片编号占位符 4"/>
          <p:cNvSpPr txBox="1">
            <a:spLocks noGrp="1"/>
          </p:cNvSpPr>
          <p:nvPr/>
        </p:nvSpPr>
        <p:spPr bwMode="auto">
          <a:xfrm>
            <a:off x="7924800" y="6019800"/>
            <a:ext cx="838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r" eaLnBrk="1" hangingPunct="1"/>
            <a:fld id="{EBB7D205-A306-4230-958F-884FF0671624}" type="slidenum">
              <a:rPr lang="de-DE" altLang="zh-CN" sz="1400">
                <a:latin typeface="Times New Roman" pitchFamily="18" charset="0"/>
              </a:rPr>
              <a:pPr algn="r" eaLnBrk="1" hangingPunct="1"/>
              <a:t>23</a:t>
            </a:fld>
            <a:endParaRPr lang="de-DE" altLang="zh-CN" sz="1400">
              <a:latin typeface="Times New Roman" pitchFamily="18" charset="0"/>
            </a:endParaRPr>
          </a:p>
        </p:txBody>
      </p:sp>
      <p:grpSp>
        <p:nvGrpSpPr>
          <p:cNvPr id="2" name="Group 4"/>
          <p:cNvGrpSpPr>
            <a:grpSpLocks/>
          </p:cNvGrpSpPr>
          <p:nvPr/>
        </p:nvGrpSpPr>
        <p:grpSpPr bwMode="auto">
          <a:xfrm>
            <a:off x="323850" y="1341438"/>
            <a:ext cx="8280400" cy="5111750"/>
            <a:chOff x="567" y="912"/>
            <a:chExt cx="5382" cy="2838"/>
          </a:xfrm>
        </p:grpSpPr>
        <p:sp>
          <p:nvSpPr>
            <p:cNvPr id="27656" name="Line 5"/>
            <p:cNvSpPr>
              <a:spLocks noChangeShapeType="1"/>
            </p:cNvSpPr>
            <p:nvPr/>
          </p:nvSpPr>
          <p:spPr bwMode="auto">
            <a:xfrm>
              <a:off x="567" y="912"/>
              <a:ext cx="5382" cy="0"/>
            </a:xfrm>
            <a:prstGeom prst="line">
              <a:avLst/>
            </a:prstGeom>
            <a:noFill/>
            <a:ln w="5080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7657" name="Line 6"/>
            <p:cNvSpPr>
              <a:spLocks noChangeShapeType="1"/>
            </p:cNvSpPr>
            <p:nvPr/>
          </p:nvSpPr>
          <p:spPr bwMode="auto">
            <a:xfrm>
              <a:off x="567" y="3750"/>
              <a:ext cx="5382" cy="0"/>
            </a:xfrm>
            <a:prstGeom prst="line">
              <a:avLst/>
            </a:prstGeom>
            <a:noFill/>
            <a:ln w="5080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gr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57026"/>
                                        </p:tgtEl>
                                        <p:attrNameLst>
                                          <p:attrName>style.visibility</p:attrName>
                                        </p:attrNameLst>
                                      </p:cBhvr>
                                      <p:to>
                                        <p:strVal val="visible"/>
                                      </p:to>
                                    </p:set>
                                    <p:animEffect transition="in" filter="wipe(left)">
                                      <p:cBhvr>
                                        <p:cTn id="7" dur="500"/>
                                        <p:tgtEl>
                                          <p:spTgt spid="25702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5"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1000" fill="hold"/>
                                        <p:tgtEl>
                                          <p:spTgt spid="2"/>
                                        </p:tgtEl>
                                        <p:attrNameLst>
                                          <p:attrName>ppt_w</p:attrName>
                                        </p:attrNameLst>
                                      </p:cBhvr>
                                      <p:tavLst>
                                        <p:tav tm="0">
                                          <p:val>
                                            <p:strVal val="#ppt_w*0.70"/>
                                          </p:val>
                                        </p:tav>
                                        <p:tav tm="100000">
                                          <p:val>
                                            <p:strVal val="#ppt_w"/>
                                          </p:val>
                                        </p:tav>
                                      </p:tavLst>
                                    </p:anim>
                                    <p:anim calcmode="lin" valueType="num">
                                      <p:cBhvr>
                                        <p:cTn id="13" dur="1000" fill="hold"/>
                                        <p:tgtEl>
                                          <p:spTgt spid="2"/>
                                        </p:tgtEl>
                                        <p:attrNameLst>
                                          <p:attrName>ppt_h</p:attrName>
                                        </p:attrNameLst>
                                      </p:cBhvr>
                                      <p:tavLst>
                                        <p:tav tm="0">
                                          <p:val>
                                            <p:strVal val="#ppt_h"/>
                                          </p:val>
                                        </p:tav>
                                        <p:tav tm="100000">
                                          <p:val>
                                            <p:strVal val="#ppt_h"/>
                                          </p:val>
                                        </p:tav>
                                      </p:tavLst>
                                    </p:anim>
                                    <p:animEffect transition="in" filter="fade">
                                      <p:cBhvr>
                                        <p:cTn id="14" dur="1000"/>
                                        <p:tgtEl>
                                          <p:spTgt spid="2"/>
                                        </p:tgtEl>
                                      </p:cBhvr>
                                    </p:animEffect>
                                  </p:childTnLst>
                                </p:cTn>
                              </p:par>
                            </p:childTnLst>
                          </p:cTn>
                        </p:par>
                        <p:par>
                          <p:cTn id="15" fill="hold" nodeType="afterGroup">
                            <p:stCondLst>
                              <p:cond delay="1000"/>
                            </p:stCondLst>
                            <p:childTnLst>
                              <p:par>
                                <p:cTn id="16" presetID="47" presetClass="entr" presetSubtype="0" fill="hold" nodeType="afterEffect">
                                  <p:stCondLst>
                                    <p:cond delay="0"/>
                                  </p:stCondLst>
                                  <p:childTnLst>
                                    <p:set>
                                      <p:cBhvr>
                                        <p:cTn id="17" dur="1" fill="hold">
                                          <p:stCondLst>
                                            <p:cond delay="0"/>
                                          </p:stCondLst>
                                        </p:cTn>
                                        <p:tgtEl>
                                          <p:spTgt spid="257027">
                                            <p:txEl>
                                              <p:pRg st="0" end="0"/>
                                            </p:txEl>
                                          </p:spTgt>
                                        </p:tgtEl>
                                        <p:attrNameLst>
                                          <p:attrName>style.visibility</p:attrName>
                                        </p:attrNameLst>
                                      </p:cBhvr>
                                      <p:to>
                                        <p:strVal val="visible"/>
                                      </p:to>
                                    </p:set>
                                    <p:animEffect transition="in" filter="fade">
                                      <p:cBhvr>
                                        <p:cTn id="18" dur="1000"/>
                                        <p:tgtEl>
                                          <p:spTgt spid="257027">
                                            <p:txEl>
                                              <p:pRg st="0" end="0"/>
                                            </p:txEl>
                                          </p:spTgt>
                                        </p:tgtEl>
                                      </p:cBhvr>
                                    </p:animEffect>
                                    <p:anim calcmode="lin" valueType="num">
                                      <p:cBhvr>
                                        <p:cTn id="19" dur="1000" fill="hold"/>
                                        <p:tgtEl>
                                          <p:spTgt spid="257027">
                                            <p:txEl>
                                              <p:pRg st="0" end="0"/>
                                            </p:txEl>
                                          </p:spTgt>
                                        </p:tgtEl>
                                        <p:attrNameLst>
                                          <p:attrName>ppt_x</p:attrName>
                                        </p:attrNameLst>
                                      </p:cBhvr>
                                      <p:tavLst>
                                        <p:tav tm="0">
                                          <p:val>
                                            <p:strVal val="#ppt_x"/>
                                          </p:val>
                                        </p:tav>
                                        <p:tav tm="100000">
                                          <p:val>
                                            <p:strVal val="#ppt_x"/>
                                          </p:val>
                                        </p:tav>
                                      </p:tavLst>
                                    </p:anim>
                                    <p:anim calcmode="lin" valueType="num">
                                      <p:cBhvr>
                                        <p:cTn id="20" dur="1000" fill="hold"/>
                                        <p:tgtEl>
                                          <p:spTgt spid="257027">
                                            <p:txEl>
                                              <p:pRg st="0" end="0"/>
                                            </p:txEl>
                                          </p:spTgt>
                                        </p:tgtEl>
                                        <p:attrNameLst>
                                          <p:attrName>ppt_y</p:attrName>
                                        </p:attrNameLst>
                                      </p:cBhvr>
                                      <p:tavLst>
                                        <p:tav tm="0">
                                          <p:val>
                                            <p:strVal val="#ppt_y-.1"/>
                                          </p:val>
                                        </p:tav>
                                        <p:tav tm="100000">
                                          <p:val>
                                            <p:strVal val="#ppt_y"/>
                                          </p:val>
                                        </p:tav>
                                      </p:tavLst>
                                    </p:anim>
                                  </p:childTnLst>
                                </p:cTn>
                              </p:par>
                            </p:childTnLst>
                          </p:cTn>
                        </p:par>
                        <p:par>
                          <p:cTn id="21" fill="hold" nodeType="afterGroup">
                            <p:stCondLst>
                              <p:cond delay="2000"/>
                            </p:stCondLst>
                            <p:childTnLst>
                              <p:par>
                                <p:cTn id="22" presetID="47" presetClass="entr" presetSubtype="0" fill="hold" nodeType="afterEffect">
                                  <p:stCondLst>
                                    <p:cond delay="0"/>
                                  </p:stCondLst>
                                  <p:childTnLst>
                                    <p:set>
                                      <p:cBhvr>
                                        <p:cTn id="23" dur="1" fill="hold">
                                          <p:stCondLst>
                                            <p:cond delay="0"/>
                                          </p:stCondLst>
                                        </p:cTn>
                                        <p:tgtEl>
                                          <p:spTgt spid="257027">
                                            <p:txEl>
                                              <p:pRg st="1" end="1"/>
                                            </p:txEl>
                                          </p:spTgt>
                                        </p:tgtEl>
                                        <p:attrNameLst>
                                          <p:attrName>style.visibility</p:attrName>
                                        </p:attrNameLst>
                                      </p:cBhvr>
                                      <p:to>
                                        <p:strVal val="visible"/>
                                      </p:to>
                                    </p:set>
                                    <p:animEffect transition="in" filter="fade">
                                      <p:cBhvr>
                                        <p:cTn id="24" dur="1000"/>
                                        <p:tgtEl>
                                          <p:spTgt spid="257027">
                                            <p:txEl>
                                              <p:pRg st="1" end="1"/>
                                            </p:txEl>
                                          </p:spTgt>
                                        </p:tgtEl>
                                      </p:cBhvr>
                                    </p:animEffect>
                                    <p:anim calcmode="lin" valueType="num">
                                      <p:cBhvr>
                                        <p:cTn id="25" dur="1000" fill="hold"/>
                                        <p:tgtEl>
                                          <p:spTgt spid="257027">
                                            <p:txEl>
                                              <p:pRg st="1" end="1"/>
                                            </p:txEl>
                                          </p:spTgt>
                                        </p:tgtEl>
                                        <p:attrNameLst>
                                          <p:attrName>ppt_x</p:attrName>
                                        </p:attrNameLst>
                                      </p:cBhvr>
                                      <p:tavLst>
                                        <p:tav tm="0">
                                          <p:val>
                                            <p:strVal val="#ppt_x"/>
                                          </p:val>
                                        </p:tav>
                                        <p:tav tm="100000">
                                          <p:val>
                                            <p:strVal val="#ppt_x"/>
                                          </p:val>
                                        </p:tav>
                                      </p:tavLst>
                                    </p:anim>
                                    <p:anim calcmode="lin" valueType="num">
                                      <p:cBhvr>
                                        <p:cTn id="26" dur="1000" fill="hold"/>
                                        <p:tgtEl>
                                          <p:spTgt spid="257027">
                                            <p:txEl>
                                              <p:pRg st="1" end="1"/>
                                            </p:txEl>
                                          </p:spTgt>
                                        </p:tgtEl>
                                        <p:attrNameLst>
                                          <p:attrName>ppt_y</p:attrName>
                                        </p:attrNameLst>
                                      </p:cBhvr>
                                      <p:tavLst>
                                        <p:tav tm="0">
                                          <p:val>
                                            <p:strVal val="#ppt_y-.1"/>
                                          </p:val>
                                        </p:tav>
                                        <p:tav tm="100000">
                                          <p:val>
                                            <p:strVal val="#ppt_y"/>
                                          </p:val>
                                        </p:tav>
                                      </p:tavLst>
                                    </p:anim>
                                  </p:childTnLst>
                                </p:cTn>
                              </p:par>
                            </p:childTnLst>
                          </p:cTn>
                        </p:par>
                        <p:par>
                          <p:cTn id="27" fill="hold" nodeType="afterGroup">
                            <p:stCondLst>
                              <p:cond delay="3000"/>
                            </p:stCondLst>
                            <p:childTnLst>
                              <p:par>
                                <p:cTn id="28" presetID="47" presetClass="entr" presetSubtype="0" fill="hold" nodeType="afterEffect">
                                  <p:stCondLst>
                                    <p:cond delay="0"/>
                                  </p:stCondLst>
                                  <p:childTnLst>
                                    <p:set>
                                      <p:cBhvr>
                                        <p:cTn id="29" dur="1" fill="hold">
                                          <p:stCondLst>
                                            <p:cond delay="0"/>
                                          </p:stCondLst>
                                        </p:cTn>
                                        <p:tgtEl>
                                          <p:spTgt spid="257027">
                                            <p:txEl>
                                              <p:pRg st="2" end="2"/>
                                            </p:txEl>
                                          </p:spTgt>
                                        </p:tgtEl>
                                        <p:attrNameLst>
                                          <p:attrName>style.visibility</p:attrName>
                                        </p:attrNameLst>
                                      </p:cBhvr>
                                      <p:to>
                                        <p:strVal val="visible"/>
                                      </p:to>
                                    </p:set>
                                    <p:animEffect transition="in" filter="fade">
                                      <p:cBhvr>
                                        <p:cTn id="30" dur="1000"/>
                                        <p:tgtEl>
                                          <p:spTgt spid="257027">
                                            <p:txEl>
                                              <p:pRg st="2" end="2"/>
                                            </p:txEl>
                                          </p:spTgt>
                                        </p:tgtEl>
                                      </p:cBhvr>
                                    </p:animEffect>
                                    <p:anim calcmode="lin" valueType="num">
                                      <p:cBhvr>
                                        <p:cTn id="31" dur="1000" fill="hold"/>
                                        <p:tgtEl>
                                          <p:spTgt spid="257027">
                                            <p:txEl>
                                              <p:pRg st="2" end="2"/>
                                            </p:txEl>
                                          </p:spTgt>
                                        </p:tgtEl>
                                        <p:attrNameLst>
                                          <p:attrName>ppt_x</p:attrName>
                                        </p:attrNameLst>
                                      </p:cBhvr>
                                      <p:tavLst>
                                        <p:tav tm="0">
                                          <p:val>
                                            <p:strVal val="#ppt_x"/>
                                          </p:val>
                                        </p:tav>
                                        <p:tav tm="100000">
                                          <p:val>
                                            <p:strVal val="#ppt_x"/>
                                          </p:val>
                                        </p:tav>
                                      </p:tavLst>
                                    </p:anim>
                                    <p:anim calcmode="lin" valueType="num">
                                      <p:cBhvr>
                                        <p:cTn id="32" dur="1000" fill="hold"/>
                                        <p:tgtEl>
                                          <p:spTgt spid="257027">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47" presetClass="entr" presetSubtype="0" fill="hold" nodeType="clickEffect">
                                  <p:stCondLst>
                                    <p:cond delay="0"/>
                                  </p:stCondLst>
                                  <p:childTnLst>
                                    <p:set>
                                      <p:cBhvr>
                                        <p:cTn id="36" dur="1" fill="hold">
                                          <p:stCondLst>
                                            <p:cond delay="0"/>
                                          </p:stCondLst>
                                        </p:cTn>
                                        <p:tgtEl>
                                          <p:spTgt spid="257027">
                                            <p:txEl>
                                              <p:pRg st="3" end="3"/>
                                            </p:txEl>
                                          </p:spTgt>
                                        </p:tgtEl>
                                        <p:attrNameLst>
                                          <p:attrName>style.visibility</p:attrName>
                                        </p:attrNameLst>
                                      </p:cBhvr>
                                      <p:to>
                                        <p:strVal val="visible"/>
                                      </p:to>
                                    </p:set>
                                    <p:animEffect transition="in" filter="fade">
                                      <p:cBhvr>
                                        <p:cTn id="37" dur="1000"/>
                                        <p:tgtEl>
                                          <p:spTgt spid="257027">
                                            <p:txEl>
                                              <p:pRg st="3" end="3"/>
                                            </p:txEl>
                                          </p:spTgt>
                                        </p:tgtEl>
                                      </p:cBhvr>
                                    </p:animEffect>
                                    <p:anim calcmode="lin" valueType="num">
                                      <p:cBhvr>
                                        <p:cTn id="38" dur="1000" fill="hold"/>
                                        <p:tgtEl>
                                          <p:spTgt spid="257027">
                                            <p:txEl>
                                              <p:pRg st="3" end="3"/>
                                            </p:txEl>
                                          </p:spTgt>
                                        </p:tgtEl>
                                        <p:attrNameLst>
                                          <p:attrName>ppt_x</p:attrName>
                                        </p:attrNameLst>
                                      </p:cBhvr>
                                      <p:tavLst>
                                        <p:tav tm="0">
                                          <p:val>
                                            <p:strVal val="#ppt_x"/>
                                          </p:val>
                                        </p:tav>
                                        <p:tav tm="100000">
                                          <p:val>
                                            <p:strVal val="#ppt_x"/>
                                          </p:val>
                                        </p:tav>
                                      </p:tavLst>
                                    </p:anim>
                                    <p:anim calcmode="lin" valueType="num">
                                      <p:cBhvr>
                                        <p:cTn id="39" dur="1000" fill="hold"/>
                                        <p:tgtEl>
                                          <p:spTgt spid="257027">
                                            <p:txEl>
                                              <p:pRg st="3" end="3"/>
                                            </p:txEl>
                                          </p:spTgt>
                                        </p:tgtEl>
                                        <p:attrNameLst>
                                          <p:attrName>ppt_y</p:attrName>
                                        </p:attrNameLst>
                                      </p:cBhvr>
                                      <p:tavLst>
                                        <p:tav tm="0">
                                          <p:val>
                                            <p:strVal val="#ppt_y-.1"/>
                                          </p:val>
                                        </p:tav>
                                        <p:tav tm="100000">
                                          <p:val>
                                            <p:strVal val="#ppt_y"/>
                                          </p:val>
                                        </p:tav>
                                      </p:tavLst>
                                    </p:anim>
                                  </p:childTnLst>
                                </p:cTn>
                              </p:par>
                            </p:childTnLst>
                          </p:cTn>
                        </p:par>
                        <p:par>
                          <p:cTn id="40" fill="hold" nodeType="afterGroup">
                            <p:stCondLst>
                              <p:cond delay="1000"/>
                            </p:stCondLst>
                            <p:childTnLst>
                              <p:par>
                                <p:cTn id="41" presetID="47" presetClass="entr" presetSubtype="0" fill="hold" nodeType="afterEffect">
                                  <p:stCondLst>
                                    <p:cond delay="0"/>
                                  </p:stCondLst>
                                  <p:childTnLst>
                                    <p:set>
                                      <p:cBhvr>
                                        <p:cTn id="42" dur="1" fill="hold">
                                          <p:stCondLst>
                                            <p:cond delay="0"/>
                                          </p:stCondLst>
                                        </p:cTn>
                                        <p:tgtEl>
                                          <p:spTgt spid="257027">
                                            <p:txEl>
                                              <p:pRg st="4" end="4"/>
                                            </p:txEl>
                                          </p:spTgt>
                                        </p:tgtEl>
                                        <p:attrNameLst>
                                          <p:attrName>style.visibility</p:attrName>
                                        </p:attrNameLst>
                                      </p:cBhvr>
                                      <p:to>
                                        <p:strVal val="visible"/>
                                      </p:to>
                                    </p:set>
                                    <p:animEffect transition="in" filter="fade">
                                      <p:cBhvr>
                                        <p:cTn id="43" dur="1000"/>
                                        <p:tgtEl>
                                          <p:spTgt spid="257027">
                                            <p:txEl>
                                              <p:pRg st="4" end="4"/>
                                            </p:txEl>
                                          </p:spTgt>
                                        </p:tgtEl>
                                      </p:cBhvr>
                                    </p:animEffect>
                                    <p:anim calcmode="lin" valueType="num">
                                      <p:cBhvr>
                                        <p:cTn id="44" dur="1000" fill="hold"/>
                                        <p:tgtEl>
                                          <p:spTgt spid="257027">
                                            <p:txEl>
                                              <p:pRg st="4" end="4"/>
                                            </p:txEl>
                                          </p:spTgt>
                                        </p:tgtEl>
                                        <p:attrNameLst>
                                          <p:attrName>ppt_x</p:attrName>
                                        </p:attrNameLst>
                                      </p:cBhvr>
                                      <p:tavLst>
                                        <p:tav tm="0">
                                          <p:val>
                                            <p:strVal val="#ppt_x"/>
                                          </p:val>
                                        </p:tav>
                                        <p:tav tm="100000">
                                          <p:val>
                                            <p:strVal val="#ppt_x"/>
                                          </p:val>
                                        </p:tav>
                                      </p:tavLst>
                                    </p:anim>
                                    <p:anim calcmode="lin" valueType="num">
                                      <p:cBhvr>
                                        <p:cTn id="45" dur="1000" fill="hold"/>
                                        <p:tgtEl>
                                          <p:spTgt spid="257027">
                                            <p:txEl>
                                              <p:pRg st="4" end="4"/>
                                            </p:txEl>
                                          </p:spTgt>
                                        </p:tgtEl>
                                        <p:attrNameLst>
                                          <p:attrName>ppt_y</p:attrName>
                                        </p:attrNameLst>
                                      </p:cBhvr>
                                      <p:tavLst>
                                        <p:tav tm="0">
                                          <p:val>
                                            <p:strVal val="#ppt_y-.1"/>
                                          </p:val>
                                        </p:tav>
                                        <p:tav tm="100000">
                                          <p:val>
                                            <p:strVal val="#ppt_y"/>
                                          </p:val>
                                        </p:tav>
                                      </p:tavLst>
                                    </p:anim>
                                  </p:childTnLst>
                                </p:cTn>
                              </p:par>
                            </p:childTnLst>
                          </p:cTn>
                        </p:par>
                        <p:par>
                          <p:cTn id="46" fill="hold" nodeType="afterGroup">
                            <p:stCondLst>
                              <p:cond delay="2000"/>
                            </p:stCondLst>
                            <p:childTnLst>
                              <p:par>
                                <p:cTn id="47" presetID="47" presetClass="entr" presetSubtype="0" fill="hold" nodeType="afterEffect">
                                  <p:stCondLst>
                                    <p:cond delay="0"/>
                                  </p:stCondLst>
                                  <p:childTnLst>
                                    <p:set>
                                      <p:cBhvr>
                                        <p:cTn id="48" dur="1" fill="hold">
                                          <p:stCondLst>
                                            <p:cond delay="0"/>
                                          </p:stCondLst>
                                        </p:cTn>
                                        <p:tgtEl>
                                          <p:spTgt spid="257027">
                                            <p:txEl>
                                              <p:pRg st="5" end="5"/>
                                            </p:txEl>
                                          </p:spTgt>
                                        </p:tgtEl>
                                        <p:attrNameLst>
                                          <p:attrName>style.visibility</p:attrName>
                                        </p:attrNameLst>
                                      </p:cBhvr>
                                      <p:to>
                                        <p:strVal val="visible"/>
                                      </p:to>
                                    </p:set>
                                    <p:animEffect transition="in" filter="fade">
                                      <p:cBhvr>
                                        <p:cTn id="49" dur="1000"/>
                                        <p:tgtEl>
                                          <p:spTgt spid="257027">
                                            <p:txEl>
                                              <p:pRg st="5" end="5"/>
                                            </p:txEl>
                                          </p:spTgt>
                                        </p:tgtEl>
                                      </p:cBhvr>
                                    </p:animEffect>
                                    <p:anim calcmode="lin" valueType="num">
                                      <p:cBhvr>
                                        <p:cTn id="50" dur="1000" fill="hold"/>
                                        <p:tgtEl>
                                          <p:spTgt spid="257027">
                                            <p:txEl>
                                              <p:pRg st="5" end="5"/>
                                            </p:txEl>
                                          </p:spTgt>
                                        </p:tgtEl>
                                        <p:attrNameLst>
                                          <p:attrName>ppt_x</p:attrName>
                                        </p:attrNameLst>
                                      </p:cBhvr>
                                      <p:tavLst>
                                        <p:tav tm="0">
                                          <p:val>
                                            <p:strVal val="#ppt_x"/>
                                          </p:val>
                                        </p:tav>
                                        <p:tav tm="100000">
                                          <p:val>
                                            <p:strVal val="#ppt_x"/>
                                          </p:val>
                                        </p:tav>
                                      </p:tavLst>
                                    </p:anim>
                                    <p:anim calcmode="lin" valueType="num">
                                      <p:cBhvr>
                                        <p:cTn id="51" dur="1000" fill="hold"/>
                                        <p:tgtEl>
                                          <p:spTgt spid="257027">
                                            <p:txEl>
                                              <p:pRg st="5" end="5"/>
                                            </p:txEl>
                                          </p:spTgt>
                                        </p:tgtEl>
                                        <p:attrNameLst>
                                          <p:attrName>ppt_y</p:attrName>
                                        </p:attrNameLst>
                                      </p:cBhvr>
                                      <p:tavLst>
                                        <p:tav tm="0">
                                          <p:val>
                                            <p:strVal val="#ppt_y-.1"/>
                                          </p:val>
                                        </p:tav>
                                        <p:tav tm="100000">
                                          <p:val>
                                            <p:strVal val="#ppt_y"/>
                                          </p:val>
                                        </p:tav>
                                      </p:tavLst>
                                    </p:anim>
                                  </p:childTnLst>
                                </p:cTn>
                              </p:par>
                            </p:childTnLst>
                          </p:cTn>
                        </p:par>
                        <p:par>
                          <p:cTn id="52" fill="hold" nodeType="afterGroup">
                            <p:stCondLst>
                              <p:cond delay="3000"/>
                            </p:stCondLst>
                            <p:childTnLst>
                              <p:par>
                                <p:cTn id="53" presetID="47" presetClass="entr" presetSubtype="0" fill="hold" nodeType="afterEffect">
                                  <p:stCondLst>
                                    <p:cond delay="0"/>
                                  </p:stCondLst>
                                  <p:childTnLst>
                                    <p:set>
                                      <p:cBhvr>
                                        <p:cTn id="54" dur="1" fill="hold">
                                          <p:stCondLst>
                                            <p:cond delay="0"/>
                                          </p:stCondLst>
                                        </p:cTn>
                                        <p:tgtEl>
                                          <p:spTgt spid="257027">
                                            <p:txEl>
                                              <p:pRg st="6" end="6"/>
                                            </p:txEl>
                                          </p:spTgt>
                                        </p:tgtEl>
                                        <p:attrNameLst>
                                          <p:attrName>style.visibility</p:attrName>
                                        </p:attrNameLst>
                                      </p:cBhvr>
                                      <p:to>
                                        <p:strVal val="visible"/>
                                      </p:to>
                                    </p:set>
                                    <p:animEffect transition="in" filter="fade">
                                      <p:cBhvr>
                                        <p:cTn id="55" dur="1000"/>
                                        <p:tgtEl>
                                          <p:spTgt spid="257027">
                                            <p:txEl>
                                              <p:pRg st="6" end="6"/>
                                            </p:txEl>
                                          </p:spTgt>
                                        </p:tgtEl>
                                      </p:cBhvr>
                                    </p:animEffect>
                                    <p:anim calcmode="lin" valueType="num">
                                      <p:cBhvr>
                                        <p:cTn id="56" dur="1000" fill="hold"/>
                                        <p:tgtEl>
                                          <p:spTgt spid="257027">
                                            <p:txEl>
                                              <p:pRg st="6" end="6"/>
                                            </p:txEl>
                                          </p:spTgt>
                                        </p:tgtEl>
                                        <p:attrNameLst>
                                          <p:attrName>ppt_x</p:attrName>
                                        </p:attrNameLst>
                                      </p:cBhvr>
                                      <p:tavLst>
                                        <p:tav tm="0">
                                          <p:val>
                                            <p:strVal val="#ppt_x"/>
                                          </p:val>
                                        </p:tav>
                                        <p:tav tm="100000">
                                          <p:val>
                                            <p:strVal val="#ppt_x"/>
                                          </p:val>
                                        </p:tav>
                                      </p:tavLst>
                                    </p:anim>
                                    <p:anim calcmode="lin" valueType="num">
                                      <p:cBhvr>
                                        <p:cTn id="57" dur="1000" fill="hold"/>
                                        <p:tgtEl>
                                          <p:spTgt spid="257027">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702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页脚占位符 1"/>
          <p:cNvSpPr>
            <a:spLocks noGrp="1"/>
          </p:cNvSpPr>
          <p:nvPr>
            <p:ph type="ftr" sz="quarter" idx="11"/>
          </p:nvPr>
        </p:nvSpPr>
        <p:spPr>
          <a:xfrm>
            <a:off x="457200" y="6245225"/>
            <a:ext cx="2133600" cy="476250"/>
          </a:xfrm>
        </p:spPr>
        <p:txBody>
          <a:bodyPr/>
          <a:lstStyle/>
          <a:p>
            <a:pPr algn="l">
              <a:defRPr/>
            </a:pPr>
            <a:r>
              <a:rPr lang="en-US" altLang="zh-CN"/>
              <a:t>2009</a:t>
            </a:r>
            <a:r>
              <a:rPr lang="zh-CN" altLang="en-US"/>
              <a:t>北大学工部培训</a:t>
            </a:r>
            <a:endParaRPr lang="en-US" altLang="zh-CN"/>
          </a:p>
        </p:txBody>
      </p:sp>
      <p:sp>
        <p:nvSpPr>
          <p:cNvPr id="258050" name="Rectangle 2"/>
          <p:cNvSpPr>
            <a:spLocks noGrp="1" noChangeArrowheads="1"/>
          </p:cNvSpPr>
          <p:nvPr>
            <p:ph type="title" idx="4294967295"/>
          </p:nvPr>
        </p:nvSpPr>
        <p:spPr>
          <a:xfrm>
            <a:off x="466725" y="290513"/>
            <a:ext cx="8677275" cy="1106487"/>
          </a:xfrm>
        </p:spPr>
        <p:txBody>
          <a:bodyPr/>
          <a:lstStyle/>
          <a:p>
            <a:pPr eaLnBrk="1" hangingPunct="1"/>
            <a:r>
              <a:rPr lang="en-US" altLang="zh-CN" sz="3400" smtClean="0"/>
              <a:t>ACE </a:t>
            </a:r>
            <a:r>
              <a:rPr lang="zh-CN" altLang="en-US" sz="3400" smtClean="0"/>
              <a:t>研究</a:t>
            </a:r>
            <a:r>
              <a:rPr lang="en-US" sz="3400" smtClean="0"/>
              <a:t> </a:t>
            </a:r>
            <a:br>
              <a:rPr lang="en-US" sz="3400" smtClean="0"/>
            </a:br>
            <a:r>
              <a:rPr lang="zh-CN" altLang="en-US" sz="3200" smtClean="0"/>
              <a:t>社会</a:t>
            </a:r>
            <a:r>
              <a:rPr lang="en-US" altLang="zh-CN" sz="3200" smtClean="0"/>
              <a:t>-</a:t>
            </a:r>
            <a:r>
              <a:rPr lang="zh-CN" altLang="en-US" sz="3200" smtClean="0"/>
              <a:t>人口学资料</a:t>
            </a:r>
            <a:r>
              <a:rPr lang="en-US" altLang="zh-CN" sz="3200" smtClean="0"/>
              <a:t>- </a:t>
            </a:r>
            <a:r>
              <a:rPr lang="zh-CN" altLang="en-US" sz="3200" smtClean="0"/>
              <a:t>主要的研究结论</a:t>
            </a:r>
            <a:endParaRPr lang="en-US" sz="3200" smtClean="0"/>
          </a:p>
        </p:txBody>
      </p:sp>
      <p:sp>
        <p:nvSpPr>
          <p:cNvPr id="258051" name="Rectangle 3"/>
          <p:cNvSpPr>
            <a:spLocks noGrp="1" noChangeArrowheads="1"/>
          </p:cNvSpPr>
          <p:nvPr>
            <p:ph type="body" idx="4294967295"/>
          </p:nvPr>
        </p:nvSpPr>
        <p:spPr>
          <a:xfrm>
            <a:off x="1008063" y="1916113"/>
            <a:ext cx="8135937" cy="3035300"/>
          </a:xfrm>
        </p:spPr>
        <p:txBody>
          <a:bodyPr/>
          <a:lstStyle/>
          <a:p>
            <a:pPr eaLnBrk="1" hangingPunct="1"/>
            <a:r>
              <a:rPr lang="zh-CN" altLang="en-US" smtClean="0"/>
              <a:t>两个最为重要的发现</a:t>
            </a:r>
            <a:endParaRPr lang="en-US" smtClean="0"/>
          </a:p>
          <a:p>
            <a:pPr lvl="1" eaLnBrk="1" hangingPunct="1"/>
            <a:r>
              <a:rPr lang="zh-CN" altLang="en-US" smtClean="0"/>
              <a:t>童年不幸经历</a:t>
            </a:r>
            <a:endParaRPr lang="en-US" smtClean="0"/>
          </a:p>
          <a:p>
            <a:pPr lvl="2" eaLnBrk="1" hangingPunct="1"/>
            <a:r>
              <a:rPr lang="zh-CN" altLang="en-US" smtClean="0"/>
              <a:t>远比人们所认为的或者意识到要多得多</a:t>
            </a:r>
            <a:endParaRPr lang="en-US" smtClean="0"/>
          </a:p>
          <a:p>
            <a:pPr lvl="2" eaLnBrk="1" hangingPunct="1"/>
            <a:r>
              <a:rPr lang="zh-CN" altLang="en-US" smtClean="0"/>
              <a:t>对半个世纪成年后的健康状况有很大的影响</a:t>
            </a:r>
            <a:endParaRPr lang="en-US" smtClean="0"/>
          </a:p>
        </p:txBody>
      </p:sp>
      <p:sp>
        <p:nvSpPr>
          <p:cNvPr id="7" name="页脚占位符 3"/>
          <p:cNvSpPr txBox="1">
            <a:spLocks noGrp="1"/>
          </p:cNvSpPr>
          <p:nvPr/>
        </p:nvSpPr>
        <p:spPr bwMode="auto">
          <a:xfrm>
            <a:off x="2286000" y="6019800"/>
            <a:ext cx="4800600" cy="457200"/>
          </a:xfrm>
          <a:prstGeom prst="rect">
            <a:avLst/>
          </a:prstGeom>
          <a:noFill/>
          <a:ln>
            <a:miter lim="800000"/>
            <a:headEnd/>
            <a:tailEnd/>
          </a:ln>
        </p:spPr>
        <p:txBody>
          <a:bodyPr anchor="b"/>
          <a:lstStyle/>
          <a:p>
            <a:pPr algn="ctr">
              <a:defRPr/>
            </a:pPr>
            <a:r>
              <a:rPr lang="en-US" sz="1400">
                <a:latin typeface="+mn-lt"/>
              </a:rPr>
              <a:t>Trauma-Aid Germany</a:t>
            </a:r>
          </a:p>
        </p:txBody>
      </p:sp>
      <p:sp>
        <p:nvSpPr>
          <p:cNvPr id="28676" name="灯片编号占位符 4"/>
          <p:cNvSpPr txBox="1">
            <a:spLocks noGrp="1"/>
          </p:cNvSpPr>
          <p:nvPr/>
        </p:nvSpPr>
        <p:spPr bwMode="auto">
          <a:xfrm>
            <a:off x="7924800" y="6019800"/>
            <a:ext cx="838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r" eaLnBrk="1" hangingPunct="1"/>
            <a:fld id="{2226BE77-8A63-475C-A5AD-D751A5BD427B}" type="slidenum">
              <a:rPr lang="de-DE" altLang="zh-CN" sz="1400">
                <a:latin typeface="Times New Roman" pitchFamily="18" charset="0"/>
              </a:rPr>
              <a:pPr algn="r" eaLnBrk="1" hangingPunct="1"/>
              <a:t>24</a:t>
            </a:fld>
            <a:endParaRPr lang="de-DE" altLang="zh-CN" sz="1400">
              <a:latin typeface="Times New Roman" pitchFamily="18" charset="0"/>
            </a:endParaRPr>
          </a:p>
        </p:txBody>
      </p:sp>
      <p:grpSp>
        <p:nvGrpSpPr>
          <p:cNvPr id="2" name="Group 4"/>
          <p:cNvGrpSpPr>
            <a:grpSpLocks/>
          </p:cNvGrpSpPr>
          <p:nvPr/>
        </p:nvGrpSpPr>
        <p:grpSpPr bwMode="auto">
          <a:xfrm>
            <a:off x="1011238" y="1684338"/>
            <a:ext cx="7108825" cy="3544887"/>
            <a:chOff x="567" y="912"/>
            <a:chExt cx="5382" cy="2838"/>
          </a:xfrm>
        </p:grpSpPr>
        <p:sp>
          <p:nvSpPr>
            <p:cNvPr id="28680" name="Line 5"/>
            <p:cNvSpPr>
              <a:spLocks noChangeShapeType="1"/>
            </p:cNvSpPr>
            <p:nvPr/>
          </p:nvSpPr>
          <p:spPr bwMode="auto">
            <a:xfrm>
              <a:off x="567" y="912"/>
              <a:ext cx="5382" cy="0"/>
            </a:xfrm>
            <a:prstGeom prst="line">
              <a:avLst/>
            </a:prstGeom>
            <a:noFill/>
            <a:ln w="5080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8681" name="Line 6"/>
            <p:cNvSpPr>
              <a:spLocks noChangeShapeType="1"/>
            </p:cNvSpPr>
            <p:nvPr/>
          </p:nvSpPr>
          <p:spPr bwMode="auto">
            <a:xfrm>
              <a:off x="567" y="3750"/>
              <a:ext cx="5382" cy="0"/>
            </a:xfrm>
            <a:prstGeom prst="line">
              <a:avLst/>
            </a:prstGeom>
            <a:noFill/>
            <a:ln w="5080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gr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58050"/>
                                        </p:tgtEl>
                                        <p:attrNameLst>
                                          <p:attrName>style.visibility</p:attrName>
                                        </p:attrNameLst>
                                      </p:cBhvr>
                                      <p:to>
                                        <p:strVal val="visible"/>
                                      </p:to>
                                    </p:set>
                                    <p:animEffect transition="in" filter="wipe(left)">
                                      <p:cBhvr>
                                        <p:cTn id="7" dur="500"/>
                                        <p:tgtEl>
                                          <p:spTgt spid="258050"/>
                                        </p:tgtEl>
                                      </p:cBhvr>
                                    </p:animEffect>
                                  </p:childTnLst>
                                </p:cTn>
                              </p:par>
                            </p:childTnLst>
                          </p:cTn>
                        </p:par>
                        <p:par>
                          <p:cTn id="8" fill="hold" nodeType="afterGroup">
                            <p:stCondLst>
                              <p:cond delay="500"/>
                            </p:stCondLst>
                            <p:childTnLst>
                              <p:par>
                                <p:cTn id="9" presetID="55"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1000" fill="hold"/>
                                        <p:tgtEl>
                                          <p:spTgt spid="2"/>
                                        </p:tgtEl>
                                        <p:attrNameLst>
                                          <p:attrName>ppt_w</p:attrName>
                                        </p:attrNameLst>
                                      </p:cBhvr>
                                      <p:tavLst>
                                        <p:tav tm="0">
                                          <p:val>
                                            <p:strVal val="#ppt_w*0.70"/>
                                          </p:val>
                                        </p:tav>
                                        <p:tav tm="100000">
                                          <p:val>
                                            <p:strVal val="#ppt_w"/>
                                          </p:val>
                                        </p:tav>
                                      </p:tavLst>
                                    </p:anim>
                                    <p:anim calcmode="lin" valueType="num">
                                      <p:cBhvr>
                                        <p:cTn id="12" dur="1000" fill="hold"/>
                                        <p:tgtEl>
                                          <p:spTgt spid="2"/>
                                        </p:tgtEl>
                                        <p:attrNameLst>
                                          <p:attrName>ppt_h</p:attrName>
                                        </p:attrNameLst>
                                      </p:cBhvr>
                                      <p:tavLst>
                                        <p:tav tm="0">
                                          <p:val>
                                            <p:strVal val="#ppt_h"/>
                                          </p:val>
                                        </p:tav>
                                        <p:tav tm="100000">
                                          <p:val>
                                            <p:strVal val="#ppt_h"/>
                                          </p:val>
                                        </p:tav>
                                      </p:tavLst>
                                    </p:anim>
                                    <p:animEffect transition="in" filter="fade">
                                      <p:cBhvr>
                                        <p:cTn id="13" dur="1000"/>
                                        <p:tgtEl>
                                          <p:spTgt spid="2"/>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47" presetClass="entr" presetSubtype="0" fill="hold" nodeType="clickEffect">
                                  <p:stCondLst>
                                    <p:cond delay="0"/>
                                  </p:stCondLst>
                                  <p:childTnLst>
                                    <p:set>
                                      <p:cBhvr>
                                        <p:cTn id="17" dur="1" fill="hold">
                                          <p:stCondLst>
                                            <p:cond delay="0"/>
                                          </p:stCondLst>
                                        </p:cTn>
                                        <p:tgtEl>
                                          <p:spTgt spid="258051">
                                            <p:txEl>
                                              <p:pRg st="0" end="0"/>
                                            </p:txEl>
                                          </p:spTgt>
                                        </p:tgtEl>
                                        <p:attrNameLst>
                                          <p:attrName>style.visibility</p:attrName>
                                        </p:attrNameLst>
                                      </p:cBhvr>
                                      <p:to>
                                        <p:strVal val="visible"/>
                                      </p:to>
                                    </p:set>
                                    <p:animEffect transition="in" filter="fade">
                                      <p:cBhvr>
                                        <p:cTn id="18" dur="1000"/>
                                        <p:tgtEl>
                                          <p:spTgt spid="258051">
                                            <p:txEl>
                                              <p:pRg st="0" end="0"/>
                                            </p:txEl>
                                          </p:spTgt>
                                        </p:tgtEl>
                                      </p:cBhvr>
                                    </p:animEffect>
                                    <p:anim calcmode="lin" valueType="num">
                                      <p:cBhvr>
                                        <p:cTn id="19" dur="1000" fill="hold"/>
                                        <p:tgtEl>
                                          <p:spTgt spid="258051">
                                            <p:txEl>
                                              <p:pRg st="0" end="0"/>
                                            </p:txEl>
                                          </p:spTgt>
                                        </p:tgtEl>
                                        <p:attrNameLst>
                                          <p:attrName>ppt_x</p:attrName>
                                        </p:attrNameLst>
                                      </p:cBhvr>
                                      <p:tavLst>
                                        <p:tav tm="0">
                                          <p:val>
                                            <p:strVal val="#ppt_x"/>
                                          </p:val>
                                        </p:tav>
                                        <p:tav tm="100000">
                                          <p:val>
                                            <p:strVal val="#ppt_x"/>
                                          </p:val>
                                        </p:tav>
                                      </p:tavLst>
                                    </p:anim>
                                    <p:anim calcmode="lin" valueType="num">
                                      <p:cBhvr>
                                        <p:cTn id="20" dur="1000" fill="hold"/>
                                        <p:tgtEl>
                                          <p:spTgt spid="258051">
                                            <p:txEl>
                                              <p:pRg st="0" end="0"/>
                                            </p:txEl>
                                          </p:spTgt>
                                        </p:tgtEl>
                                        <p:attrNameLst>
                                          <p:attrName>ppt_y</p:attrName>
                                        </p:attrNameLst>
                                      </p:cBhvr>
                                      <p:tavLst>
                                        <p:tav tm="0">
                                          <p:val>
                                            <p:strVal val="#ppt_y-.1"/>
                                          </p:val>
                                        </p:tav>
                                        <p:tav tm="100000">
                                          <p:val>
                                            <p:strVal val="#ppt_y"/>
                                          </p:val>
                                        </p:tav>
                                      </p:tavLst>
                                    </p:anim>
                                  </p:childTnLst>
                                </p:cTn>
                              </p:par>
                            </p:childTnLst>
                          </p:cTn>
                        </p:par>
                        <p:par>
                          <p:cTn id="21" fill="hold" nodeType="afterGroup">
                            <p:stCondLst>
                              <p:cond delay="1000"/>
                            </p:stCondLst>
                            <p:childTnLst>
                              <p:par>
                                <p:cTn id="22" presetID="47" presetClass="entr" presetSubtype="0" fill="hold" nodeType="afterEffect">
                                  <p:stCondLst>
                                    <p:cond delay="0"/>
                                  </p:stCondLst>
                                  <p:childTnLst>
                                    <p:set>
                                      <p:cBhvr>
                                        <p:cTn id="23" dur="1" fill="hold">
                                          <p:stCondLst>
                                            <p:cond delay="0"/>
                                          </p:stCondLst>
                                        </p:cTn>
                                        <p:tgtEl>
                                          <p:spTgt spid="258051">
                                            <p:txEl>
                                              <p:pRg st="1" end="1"/>
                                            </p:txEl>
                                          </p:spTgt>
                                        </p:tgtEl>
                                        <p:attrNameLst>
                                          <p:attrName>style.visibility</p:attrName>
                                        </p:attrNameLst>
                                      </p:cBhvr>
                                      <p:to>
                                        <p:strVal val="visible"/>
                                      </p:to>
                                    </p:set>
                                    <p:animEffect transition="in" filter="fade">
                                      <p:cBhvr>
                                        <p:cTn id="24" dur="1000"/>
                                        <p:tgtEl>
                                          <p:spTgt spid="258051">
                                            <p:txEl>
                                              <p:pRg st="1" end="1"/>
                                            </p:txEl>
                                          </p:spTgt>
                                        </p:tgtEl>
                                      </p:cBhvr>
                                    </p:animEffect>
                                    <p:anim calcmode="lin" valueType="num">
                                      <p:cBhvr>
                                        <p:cTn id="25" dur="1000" fill="hold"/>
                                        <p:tgtEl>
                                          <p:spTgt spid="258051">
                                            <p:txEl>
                                              <p:pRg st="1" end="1"/>
                                            </p:txEl>
                                          </p:spTgt>
                                        </p:tgtEl>
                                        <p:attrNameLst>
                                          <p:attrName>ppt_x</p:attrName>
                                        </p:attrNameLst>
                                      </p:cBhvr>
                                      <p:tavLst>
                                        <p:tav tm="0">
                                          <p:val>
                                            <p:strVal val="#ppt_x"/>
                                          </p:val>
                                        </p:tav>
                                        <p:tav tm="100000">
                                          <p:val>
                                            <p:strVal val="#ppt_x"/>
                                          </p:val>
                                        </p:tav>
                                      </p:tavLst>
                                    </p:anim>
                                    <p:anim calcmode="lin" valueType="num">
                                      <p:cBhvr>
                                        <p:cTn id="26" dur="1000" fill="hold"/>
                                        <p:tgtEl>
                                          <p:spTgt spid="258051">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47" presetClass="entr" presetSubtype="0" fill="hold" nodeType="clickEffect">
                                  <p:stCondLst>
                                    <p:cond delay="0"/>
                                  </p:stCondLst>
                                  <p:childTnLst>
                                    <p:set>
                                      <p:cBhvr>
                                        <p:cTn id="30" dur="1" fill="hold">
                                          <p:stCondLst>
                                            <p:cond delay="0"/>
                                          </p:stCondLst>
                                        </p:cTn>
                                        <p:tgtEl>
                                          <p:spTgt spid="258051">
                                            <p:txEl>
                                              <p:pRg st="2" end="2"/>
                                            </p:txEl>
                                          </p:spTgt>
                                        </p:tgtEl>
                                        <p:attrNameLst>
                                          <p:attrName>style.visibility</p:attrName>
                                        </p:attrNameLst>
                                      </p:cBhvr>
                                      <p:to>
                                        <p:strVal val="visible"/>
                                      </p:to>
                                    </p:set>
                                    <p:animEffect transition="in" filter="fade">
                                      <p:cBhvr>
                                        <p:cTn id="31" dur="1000"/>
                                        <p:tgtEl>
                                          <p:spTgt spid="258051">
                                            <p:txEl>
                                              <p:pRg st="2" end="2"/>
                                            </p:txEl>
                                          </p:spTgt>
                                        </p:tgtEl>
                                      </p:cBhvr>
                                    </p:animEffect>
                                    <p:anim calcmode="lin" valueType="num">
                                      <p:cBhvr>
                                        <p:cTn id="32" dur="1000" fill="hold"/>
                                        <p:tgtEl>
                                          <p:spTgt spid="258051">
                                            <p:txEl>
                                              <p:pRg st="2" end="2"/>
                                            </p:txEl>
                                          </p:spTgt>
                                        </p:tgtEl>
                                        <p:attrNameLst>
                                          <p:attrName>ppt_x</p:attrName>
                                        </p:attrNameLst>
                                      </p:cBhvr>
                                      <p:tavLst>
                                        <p:tav tm="0">
                                          <p:val>
                                            <p:strVal val="#ppt_x"/>
                                          </p:val>
                                        </p:tav>
                                        <p:tav tm="100000">
                                          <p:val>
                                            <p:strVal val="#ppt_x"/>
                                          </p:val>
                                        </p:tav>
                                      </p:tavLst>
                                    </p:anim>
                                    <p:anim calcmode="lin" valueType="num">
                                      <p:cBhvr>
                                        <p:cTn id="33" dur="1000" fill="hold"/>
                                        <p:tgtEl>
                                          <p:spTgt spid="258051">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4" fill="hold" nodeType="clickPar">
                      <p:stCondLst>
                        <p:cond delay="indefinite"/>
                      </p:stCondLst>
                      <p:childTnLst>
                        <p:par>
                          <p:cTn id="35" fill="hold" nodeType="withGroup">
                            <p:stCondLst>
                              <p:cond delay="0"/>
                            </p:stCondLst>
                            <p:childTnLst>
                              <p:par>
                                <p:cTn id="36" presetID="47" presetClass="entr" presetSubtype="0" fill="hold" nodeType="clickEffect">
                                  <p:stCondLst>
                                    <p:cond delay="0"/>
                                  </p:stCondLst>
                                  <p:childTnLst>
                                    <p:set>
                                      <p:cBhvr>
                                        <p:cTn id="37" dur="1" fill="hold">
                                          <p:stCondLst>
                                            <p:cond delay="0"/>
                                          </p:stCondLst>
                                        </p:cTn>
                                        <p:tgtEl>
                                          <p:spTgt spid="258051">
                                            <p:txEl>
                                              <p:pRg st="3" end="3"/>
                                            </p:txEl>
                                          </p:spTgt>
                                        </p:tgtEl>
                                        <p:attrNameLst>
                                          <p:attrName>style.visibility</p:attrName>
                                        </p:attrNameLst>
                                      </p:cBhvr>
                                      <p:to>
                                        <p:strVal val="visible"/>
                                      </p:to>
                                    </p:set>
                                    <p:animEffect transition="in" filter="fade">
                                      <p:cBhvr>
                                        <p:cTn id="38" dur="1000"/>
                                        <p:tgtEl>
                                          <p:spTgt spid="258051">
                                            <p:txEl>
                                              <p:pRg st="3" end="3"/>
                                            </p:txEl>
                                          </p:spTgt>
                                        </p:tgtEl>
                                      </p:cBhvr>
                                    </p:animEffect>
                                    <p:anim calcmode="lin" valueType="num">
                                      <p:cBhvr>
                                        <p:cTn id="39" dur="1000" fill="hold"/>
                                        <p:tgtEl>
                                          <p:spTgt spid="258051">
                                            <p:txEl>
                                              <p:pRg st="3" end="3"/>
                                            </p:txEl>
                                          </p:spTgt>
                                        </p:tgtEl>
                                        <p:attrNameLst>
                                          <p:attrName>ppt_x</p:attrName>
                                        </p:attrNameLst>
                                      </p:cBhvr>
                                      <p:tavLst>
                                        <p:tav tm="0">
                                          <p:val>
                                            <p:strVal val="#ppt_x"/>
                                          </p:val>
                                        </p:tav>
                                        <p:tav tm="100000">
                                          <p:val>
                                            <p:strVal val="#ppt_x"/>
                                          </p:val>
                                        </p:tav>
                                      </p:tavLst>
                                    </p:anim>
                                    <p:anim calcmode="lin" valueType="num">
                                      <p:cBhvr>
                                        <p:cTn id="40" dur="1000" fill="hold"/>
                                        <p:tgtEl>
                                          <p:spTgt spid="258051">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805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p:cNvSpPr>
            <a:spLocks noGrp="1" noChangeArrowheads="1"/>
          </p:cNvSpPr>
          <p:nvPr>
            <p:ph type="title"/>
          </p:nvPr>
        </p:nvSpPr>
        <p:spPr>
          <a:xfrm>
            <a:off x="744538" y="476250"/>
            <a:ext cx="7721600" cy="584200"/>
          </a:xfrm>
        </p:spPr>
        <p:txBody>
          <a:bodyPr>
            <a:normAutofit fontScale="90000"/>
          </a:bodyPr>
          <a:lstStyle/>
          <a:p>
            <a:r>
              <a:rPr lang="zh-CN" altLang="en-US" smtClean="0"/>
              <a:t>尼古丁消费</a:t>
            </a:r>
            <a:endParaRPr lang="de-DE" altLang="zh-CN" smtClean="0"/>
          </a:p>
        </p:txBody>
      </p:sp>
      <p:pic>
        <p:nvPicPr>
          <p:cNvPr id="125955" name="Picture 3"/>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611188" y="1541463"/>
            <a:ext cx="7366000" cy="4624387"/>
          </a:xfrm>
          <a:noFill/>
        </p:spPr>
      </p:pic>
      <p:sp>
        <p:nvSpPr>
          <p:cNvPr id="51202" name="页脚占位符 3"/>
          <p:cNvSpPr>
            <a:spLocks noGrp="1"/>
          </p:cNvSpPr>
          <p:nvPr>
            <p:ph type="ftr" sz="quarter" idx="11"/>
          </p:nvPr>
        </p:nvSpPr>
        <p:spPr>
          <a:xfrm>
            <a:off x="457200" y="6245225"/>
            <a:ext cx="2133600" cy="476250"/>
          </a:xfrm>
        </p:spPr>
        <p:txBody>
          <a:bodyPr/>
          <a:lstStyle/>
          <a:p>
            <a:pPr algn="l">
              <a:defRPr/>
            </a:pPr>
            <a:r>
              <a:rPr lang="en-US" altLang="zh-CN"/>
              <a:t>2009</a:t>
            </a:r>
            <a:r>
              <a:rPr lang="zh-CN" altLang="en-US"/>
              <a:t>北大学工部培训</a:t>
            </a:r>
            <a:endParaRPr lang="en-US" altLang="zh-CN"/>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25954"/>
                                        </p:tgtEl>
                                        <p:attrNameLst>
                                          <p:attrName>style.visibility</p:attrName>
                                        </p:attrNameLst>
                                      </p:cBhvr>
                                      <p:to>
                                        <p:strVal val="visible"/>
                                      </p:to>
                                    </p:set>
                                    <p:animEffect transition="in" filter="wipe(left)">
                                      <p:cBhvr>
                                        <p:cTn id="7" dur="500"/>
                                        <p:tgtEl>
                                          <p:spTgt spid="12595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5" presetClass="entr" presetSubtype="0" fill="hold" nodeType="clickEffect">
                                  <p:stCondLst>
                                    <p:cond delay="0"/>
                                  </p:stCondLst>
                                  <p:childTnLst>
                                    <p:set>
                                      <p:cBhvr>
                                        <p:cTn id="11" dur="1" fill="hold">
                                          <p:stCondLst>
                                            <p:cond delay="0"/>
                                          </p:stCondLst>
                                        </p:cTn>
                                        <p:tgtEl>
                                          <p:spTgt spid="125955"/>
                                        </p:tgtEl>
                                        <p:attrNameLst>
                                          <p:attrName>style.visibility</p:attrName>
                                        </p:attrNameLst>
                                      </p:cBhvr>
                                      <p:to>
                                        <p:strVal val="visible"/>
                                      </p:to>
                                    </p:set>
                                    <p:anim calcmode="lin" valueType="num">
                                      <p:cBhvr>
                                        <p:cTn id="12" dur="1000" fill="hold"/>
                                        <p:tgtEl>
                                          <p:spTgt spid="125955"/>
                                        </p:tgtEl>
                                        <p:attrNameLst>
                                          <p:attrName>ppt_w</p:attrName>
                                        </p:attrNameLst>
                                      </p:cBhvr>
                                      <p:tavLst>
                                        <p:tav tm="0">
                                          <p:val>
                                            <p:strVal val="#ppt_w*0.70"/>
                                          </p:val>
                                        </p:tav>
                                        <p:tav tm="100000">
                                          <p:val>
                                            <p:strVal val="#ppt_w"/>
                                          </p:val>
                                        </p:tav>
                                      </p:tavLst>
                                    </p:anim>
                                    <p:anim calcmode="lin" valueType="num">
                                      <p:cBhvr>
                                        <p:cTn id="13" dur="1000" fill="hold"/>
                                        <p:tgtEl>
                                          <p:spTgt spid="125955"/>
                                        </p:tgtEl>
                                        <p:attrNameLst>
                                          <p:attrName>ppt_h</p:attrName>
                                        </p:attrNameLst>
                                      </p:cBhvr>
                                      <p:tavLst>
                                        <p:tav tm="0">
                                          <p:val>
                                            <p:strVal val="#ppt_h"/>
                                          </p:val>
                                        </p:tav>
                                        <p:tav tm="100000">
                                          <p:val>
                                            <p:strVal val="#ppt_h"/>
                                          </p:val>
                                        </p:tav>
                                      </p:tavLst>
                                    </p:anim>
                                    <p:animEffect transition="in" filter="fade">
                                      <p:cBhvr>
                                        <p:cTn id="14" dur="1000"/>
                                        <p:tgtEl>
                                          <p:spTgt spid="1259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595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noChangeArrowheads="1"/>
          </p:cNvSpPr>
          <p:nvPr>
            <p:ph type="title"/>
          </p:nvPr>
        </p:nvSpPr>
        <p:spPr>
          <a:xfrm>
            <a:off x="744538" y="115888"/>
            <a:ext cx="7721600" cy="1076325"/>
          </a:xfrm>
        </p:spPr>
        <p:txBody>
          <a:bodyPr/>
          <a:lstStyle/>
          <a:p>
            <a:r>
              <a:rPr lang="de-DE" altLang="zh-CN" sz="3200" smtClean="0"/>
              <a:t>COPD –</a:t>
            </a:r>
            <a:r>
              <a:rPr lang="zh-CN" altLang="en-US" sz="3200" smtClean="0"/>
              <a:t>慢性阻塞性肺疾病</a:t>
            </a:r>
            <a:endParaRPr lang="de-DE" altLang="zh-CN" sz="3200" smtClean="0"/>
          </a:p>
        </p:txBody>
      </p:sp>
      <p:pic>
        <p:nvPicPr>
          <p:cNvPr id="30724"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a:xfrm>
            <a:off x="1614042" y="2022731"/>
            <a:ext cx="6373115" cy="4095238"/>
          </a:xfrm>
        </p:spPr>
      </p:pic>
      <p:sp>
        <p:nvSpPr>
          <p:cNvPr id="52226" name="页脚占位符 3"/>
          <p:cNvSpPr>
            <a:spLocks noGrp="1"/>
          </p:cNvSpPr>
          <p:nvPr>
            <p:ph type="ftr" sz="quarter" idx="11"/>
          </p:nvPr>
        </p:nvSpPr>
        <p:spPr>
          <a:xfrm>
            <a:off x="457200" y="6245225"/>
            <a:ext cx="2133600" cy="476250"/>
          </a:xfrm>
        </p:spPr>
        <p:txBody>
          <a:bodyPr/>
          <a:lstStyle/>
          <a:p>
            <a:pPr algn="l">
              <a:defRPr/>
            </a:pPr>
            <a:r>
              <a:rPr lang="en-US" altLang="zh-CN"/>
              <a:t>2009</a:t>
            </a:r>
            <a:r>
              <a:rPr lang="zh-CN" altLang="en-US"/>
              <a:t>北大学工部培训</a:t>
            </a:r>
            <a:endParaRPr lang="en-US" altLang="zh-CN"/>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28002"/>
                                        </p:tgtEl>
                                        <p:attrNameLst>
                                          <p:attrName>style.visibility</p:attrName>
                                        </p:attrNameLst>
                                      </p:cBhvr>
                                      <p:to>
                                        <p:strVal val="visible"/>
                                      </p:to>
                                    </p:set>
                                    <p:animEffect transition="in" filter="wipe(left)">
                                      <p:cBhvr>
                                        <p:cTn id="7" dur="500"/>
                                        <p:tgtEl>
                                          <p:spTgt spid="1280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00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Grp="1" noChangeArrowheads="1"/>
          </p:cNvSpPr>
          <p:nvPr>
            <p:ph type="title"/>
          </p:nvPr>
        </p:nvSpPr>
        <p:spPr>
          <a:xfrm>
            <a:off x="744538" y="204788"/>
            <a:ext cx="7721600" cy="1136650"/>
          </a:xfrm>
        </p:spPr>
        <p:txBody>
          <a:bodyPr/>
          <a:lstStyle/>
          <a:p>
            <a:r>
              <a:rPr lang="zh-CN" altLang="en-US" sz="3200" smtClean="0"/>
              <a:t>器质性疾病</a:t>
            </a:r>
            <a:r>
              <a:rPr lang="en-US" altLang="zh-CN" sz="3200" smtClean="0"/>
              <a:t/>
            </a:r>
            <a:br>
              <a:rPr lang="en-US" altLang="zh-CN" sz="3200" smtClean="0"/>
            </a:br>
            <a:r>
              <a:rPr lang="zh-CN" altLang="en-US" sz="2800" smtClean="0"/>
              <a:t>结果</a:t>
            </a:r>
            <a:endParaRPr lang="en-US" altLang="zh-CN" sz="3400" smtClean="0"/>
          </a:p>
        </p:txBody>
      </p:sp>
      <p:sp>
        <p:nvSpPr>
          <p:cNvPr id="129027" name="Rectangle 3"/>
          <p:cNvSpPr>
            <a:spLocks noGrp="1" noChangeArrowheads="1"/>
          </p:cNvSpPr>
          <p:nvPr>
            <p:ph idx="1"/>
          </p:nvPr>
        </p:nvSpPr>
        <p:spPr>
          <a:xfrm>
            <a:off x="757238" y="1300163"/>
            <a:ext cx="7772400" cy="5297487"/>
          </a:xfrm>
        </p:spPr>
        <p:txBody>
          <a:bodyPr/>
          <a:lstStyle/>
          <a:p>
            <a:r>
              <a:rPr lang="zh-CN" altLang="en-US" sz="2800" smtClean="0">
                <a:solidFill>
                  <a:schemeClr val="hlink"/>
                </a:solidFill>
              </a:rPr>
              <a:t>慢性阻塞性肺疾病</a:t>
            </a:r>
            <a:endParaRPr lang="en-US" altLang="zh-CN" sz="2800" smtClean="0"/>
          </a:p>
          <a:p>
            <a:pPr lvl="1"/>
            <a:r>
              <a:rPr lang="zh-CN" altLang="en-US" sz="2400" smtClean="0"/>
              <a:t>与</a:t>
            </a:r>
            <a:r>
              <a:rPr lang="en-US" altLang="zh-CN" sz="2400" smtClean="0"/>
              <a:t>ACE</a:t>
            </a:r>
            <a:r>
              <a:rPr lang="zh-CN" altLang="en-US" sz="2400" smtClean="0"/>
              <a:t>得分关系密切</a:t>
            </a:r>
            <a:r>
              <a:rPr lang="en-US" altLang="zh-CN" sz="2400" smtClean="0"/>
              <a:t>– as the early onset of regular smoking</a:t>
            </a:r>
          </a:p>
          <a:p>
            <a:pPr lvl="1"/>
            <a:r>
              <a:rPr lang="en-US" altLang="zh-CN" sz="2400" smtClean="0"/>
              <a:t>ACE</a:t>
            </a:r>
            <a:r>
              <a:rPr lang="zh-CN" altLang="en-US" sz="2400" smtClean="0"/>
              <a:t>得分为</a:t>
            </a:r>
            <a:r>
              <a:rPr lang="en-US" altLang="zh-CN" sz="2400" smtClean="0"/>
              <a:t>4</a:t>
            </a:r>
            <a:r>
              <a:rPr lang="zh-CN" altLang="en-US" sz="2400" smtClean="0"/>
              <a:t>的人罹患</a:t>
            </a:r>
            <a:r>
              <a:rPr lang="en-US" altLang="zh-CN" sz="2400" smtClean="0"/>
              <a:t>COPD</a:t>
            </a:r>
            <a:r>
              <a:rPr lang="zh-CN" altLang="en-US" sz="2400" smtClean="0"/>
              <a:t>的概率是得</a:t>
            </a:r>
            <a:r>
              <a:rPr lang="en-US" altLang="zh-CN" sz="2400" smtClean="0"/>
              <a:t>0</a:t>
            </a:r>
            <a:r>
              <a:rPr lang="zh-CN" altLang="en-US" sz="2400" smtClean="0"/>
              <a:t>分的人的</a:t>
            </a:r>
            <a:r>
              <a:rPr lang="en-US" altLang="zh-CN" sz="2400" smtClean="0"/>
              <a:t>390%</a:t>
            </a:r>
          </a:p>
          <a:p>
            <a:r>
              <a:rPr lang="en-US" altLang="zh-CN" sz="2800" smtClean="0"/>
              <a:t>ACE</a:t>
            </a:r>
            <a:r>
              <a:rPr lang="zh-CN" altLang="en-US" sz="2800" smtClean="0"/>
              <a:t>得分为</a:t>
            </a:r>
            <a:r>
              <a:rPr lang="en-US" altLang="zh-CN" sz="2800" smtClean="0"/>
              <a:t>4</a:t>
            </a:r>
            <a:r>
              <a:rPr lang="zh-CN" altLang="en-US" sz="2800" smtClean="0"/>
              <a:t>的人罹患肝炎的概率比得</a:t>
            </a:r>
            <a:r>
              <a:rPr lang="en-US" altLang="zh-CN" sz="2800" smtClean="0"/>
              <a:t>0</a:t>
            </a:r>
            <a:r>
              <a:rPr lang="zh-CN" altLang="en-US" sz="2800" smtClean="0"/>
              <a:t>分的人高</a:t>
            </a:r>
            <a:r>
              <a:rPr lang="en-US" altLang="zh-CN" sz="2800" smtClean="0"/>
              <a:t>240%</a:t>
            </a:r>
          </a:p>
          <a:p>
            <a:r>
              <a:rPr lang="en-US" altLang="zh-CN" sz="2800" smtClean="0"/>
              <a:t>ACE</a:t>
            </a:r>
            <a:r>
              <a:rPr lang="zh-CN" altLang="en-US" sz="2800" smtClean="0"/>
              <a:t>得分为</a:t>
            </a:r>
            <a:r>
              <a:rPr lang="en-US" altLang="zh-CN" sz="2800" smtClean="0"/>
              <a:t>4</a:t>
            </a:r>
            <a:r>
              <a:rPr lang="zh-CN" altLang="en-US" sz="2800" smtClean="0"/>
              <a:t>的人罹患性传播疾病的概率比得</a:t>
            </a:r>
            <a:r>
              <a:rPr lang="en-US" altLang="zh-CN" sz="2800" smtClean="0"/>
              <a:t>0</a:t>
            </a:r>
            <a:r>
              <a:rPr lang="zh-CN" altLang="en-US" sz="2800" smtClean="0"/>
              <a:t>分的人高</a:t>
            </a:r>
            <a:r>
              <a:rPr lang="en-US" altLang="zh-CN" sz="2800" smtClean="0"/>
              <a:t>250% </a:t>
            </a:r>
          </a:p>
        </p:txBody>
      </p:sp>
      <p:sp>
        <p:nvSpPr>
          <p:cNvPr id="53250" name="页脚占位符 3"/>
          <p:cNvSpPr>
            <a:spLocks noGrp="1"/>
          </p:cNvSpPr>
          <p:nvPr>
            <p:ph type="ftr" sz="quarter" idx="11"/>
          </p:nvPr>
        </p:nvSpPr>
        <p:spPr>
          <a:xfrm>
            <a:off x="457200" y="6245225"/>
            <a:ext cx="2133600" cy="476250"/>
          </a:xfrm>
        </p:spPr>
        <p:txBody>
          <a:bodyPr/>
          <a:lstStyle/>
          <a:p>
            <a:pPr algn="l">
              <a:defRPr/>
            </a:pPr>
            <a:r>
              <a:rPr lang="en-US" altLang="zh-CN"/>
              <a:t>2009</a:t>
            </a:r>
            <a:r>
              <a:rPr lang="zh-CN" altLang="en-US"/>
              <a:t>北大学工部培训</a:t>
            </a:r>
            <a:endParaRPr lang="en-US" altLang="zh-CN"/>
          </a:p>
        </p:txBody>
      </p:sp>
      <p:grpSp>
        <p:nvGrpSpPr>
          <p:cNvPr id="2" name="Group 4"/>
          <p:cNvGrpSpPr>
            <a:grpSpLocks/>
          </p:cNvGrpSpPr>
          <p:nvPr/>
        </p:nvGrpSpPr>
        <p:grpSpPr bwMode="auto">
          <a:xfrm>
            <a:off x="684213" y="1268413"/>
            <a:ext cx="7775575" cy="5329237"/>
            <a:chOff x="567" y="912"/>
            <a:chExt cx="5382" cy="2838"/>
          </a:xfrm>
        </p:grpSpPr>
        <p:sp>
          <p:nvSpPr>
            <p:cNvPr id="31750" name="Line 5"/>
            <p:cNvSpPr>
              <a:spLocks noChangeShapeType="1"/>
            </p:cNvSpPr>
            <p:nvPr/>
          </p:nvSpPr>
          <p:spPr bwMode="auto">
            <a:xfrm>
              <a:off x="567" y="912"/>
              <a:ext cx="5382" cy="0"/>
            </a:xfrm>
            <a:prstGeom prst="line">
              <a:avLst/>
            </a:prstGeom>
            <a:noFill/>
            <a:ln w="5080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31751" name="Line 6"/>
            <p:cNvSpPr>
              <a:spLocks noChangeShapeType="1"/>
            </p:cNvSpPr>
            <p:nvPr/>
          </p:nvSpPr>
          <p:spPr bwMode="auto">
            <a:xfrm>
              <a:off x="567" y="3750"/>
              <a:ext cx="5382" cy="0"/>
            </a:xfrm>
            <a:prstGeom prst="line">
              <a:avLst/>
            </a:prstGeom>
            <a:noFill/>
            <a:ln w="50800">
              <a:solidFill>
                <a:srgbClr val="FFFFFF"/>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gr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29026"/>
                                        </p:tgtEl>
                                        <p:attrNameLst>
                                          <p:attrName>style.visibility</p:attrName>
                                        </p:attrNameLst>
                                      </p:cBhvr>
                                      <p:to>
                                        <p:strVal val="visible"/>
                                      </p:to>
                                    </p:set>
                                    <p:animEffect transition="in" filter="wipe(left)">
                                      <p:cBhvr>
                                        <p:cTn id="7" dur="500"/>
                                        <p:tgtEl>
                                          <p:spTgt spid="12902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5"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1000" fill="hold"/>
                                        <p:tgtEl>
                                          <p:spTgt spid="2"/>
                                        </p:tgtEl>
                                        <p:attrNameLst>
                                          <p:attrName>ppt_w</p:attrName>
                                        </p:attrNameLst>
                                      </p:cBhvr>
                                      <p:tavLst>
                                        <p:tav tm="0">
                                          <p:val>
                                            <p:strVal val="#ppt_w*0.70"/>
                                          </p:val>
                                        </p:tav>
                                        <p:tav tm="100000">
                                          <p:val>
                                            <p:strVal val="#ppt_w"/>
                                          </p:val>
                                        </p:tav>
                                      </p:tavLst>
                                    </p:anim>
                                    <p:anim calcmode="lin" valueType="num">
                                      <p:cBhvr>
                                        <p:cTn id="13" dur="1000" fill="hold"/>
                                        <p:tgtEl>
                                          <p:spTgt spid="2"/>
                                        </p:tgtEl>
                                        <p:attrNameLst>
                                          <p:attrName>ppt_h</p:attrName>
                                        </p:attrNameLst>
                                      </p:cBhvr>
                                      <p:tavLst>
                                        <p:tav tm="0">
                                          <p:val>
                                            <p:strVal val="#ppt_h"/>
                                          </p:val>
                                        </p:tav>
                                        <p:tav tm="100000">
                                          <p:val>
                                            <p:strVal val="#ppt_h"/>
                                          </p:val>
                                        </p:tav>
                                      </p:tavLst>
                                    </p:anim>
                                    <p:animEffect transition="in" filter="fade">
                                      <p:cBhvr>
                                        <p:cTn id="14" dur="1000"/>
                                        <p:tgtEl>
                                          <p:spTgt spid="2"/>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47" presetClass="entr" presetSubtype="0" fill="hold" grpId="0" nodeType="clickEffect">
                                  <p:stCondLst>
                                    <p:cond delay="0"/>
                                  </p:stCondLst>
                                  <p:childTnLst>
                                    <p:set>
                                      <p:cBhvr>
                                        <p:cTn id="18" dur="1" fill="hold">
                                          <p:stCondLst>
                                            <p:cond delay="0"/>
                                          </p:stCondLst>
                                        </p:cTn>
                                        <p:tgtEl>
                                          <p:spTgt spid="129027">
                                            <p:txEl>
                                              <p:pRg st="0" end="0"/>
                                            </p:txEl>
                                          </p:spTgt>
                                        </p:tgtEl>
                                        <p:attrNameLst>
                                          <p:attrName>style.visibility</p:attrName>
                                        </p:attrNameLst>
                                      </p:cBhvr>
                                      <p:to>
                                        <p:strVal val="visible"/>
                                      </p:to>
                                    </p:set>
                                    <p:animEffect transition="in" filter="fade">
                                      <p:cBhvr>
                                        <p:cTn id="19" dur="1000"/>
                                        <p:tgtEl>
                                          <p:spTgt spid="129027">
                                            <p:txEl>
                                              <p:pRg st="0" end="0"/>
                                            </p:txEl>
                                          </p:spTgt>
                                        </p:tgtEl>
                                      </p:cBhvr>
                                    </p:animEffect>
                                    <p:anim calcmode="lin" valueType="num">
                                      <p:cBhvr>
                                        <p:cTn id="20" dur="1000" fill="hold"/>
                                        <p:tgtEl>
                                          <p:spTgt spid="129027">
                                            <p:txEl>
                                              <p:pRg st="0" end="0"/>
                                            </p:txEl>
                                          </p:spTgt>
                                        </p:tgtEl>
                                        <p:attrNameLst>
                                          <p:attrName>ppt_x</p:attrName>
                                        </p:attrNameLst>
                                      </p:cBhvr>
                                      <p:tavLst>
                                        <p:tav tm="0">
                                          <p:val>
                                            <p:strVal val="#ppt_x"/>
                                          </p:val>
                                        </p:tav>
                                        <p:tav tm="100000">
                                          <p:val>
                                            <p:strVal val="#ppt_x"/>
                                          </p:val>
                                        </p:tav>
                                      </p:tavLst>
                                    </p:anim>
                                    <p:anim calcmode="lin" valueType="num">
                                      <p:cBhvr>
                                        <p:cTn id="21" dur="1000" fill="hold"/>
                                        <p:tgtEl>
                                          <p:spTgt spid="129027">
                                            <p:txEl>
                                              <p:pRg st="0" end="0"/>
                                            </p:txEl>
                                          </p:spTgt>
                                        </p:tgtEl>
                                        <p:attrNameLst>
                                          <p:attrName>ppt_y</p:attrName>
                                        </p:attrNameLst>
                                      </p:cBhvr>
                                      <p:tavLst>
                                        <p:tav tm="0">
                                          <p:val>
                                            <p:strVal val="#ppt_y-.1"/>
                                          </p:val>
                                        </p:tav>
                                        <p:tav tm="100000">
                                          <p:val>
                                            <p:strVal val="#ppt_y"/>
                                          </p:val>
                                        </p:tav>
                                      </p:tavLst>
                                    </p:anim>
                                  </p:childTnLst>
                                </p:cTn>
                              </p:par>
                              <p:par>
                                <p:cTn id="22" presetID="47" presetClass="entr" presetSubtype="0" fill="hold" grpId="0" nodeType="withEffect">
                                  <p:stCondLst>
                                    <p:cond delay="0"/>
                                  </p:stCondLst>
                                  <p:childTnLst>
                                    <p:set>
                                      <p:cBhvr>
                                        <p:cTn id="23" dur="1" fill="hold">
                                          <p:stCondLst>
                                            <p:cond delay="0"/>
                                          </p:stCondLst>
                                        </p:cTn>
                                        <p:tgtEl>
                                          <p:spTgt spid="129027">
                                            <p:txEl>
                                              <p:pRg st="1" end="1"/>
                                            </p:txEl>
                                          </p:spTgt>
                                        </p:tgtEl>
                                        <p:attrNameLst>
                                          <p:attrName>style.visibility</p:attrName>
                                        </p:attrNameLst>
                                      </p:cBhvr>
                                      <p:to>
                                        <p:strVal val="visible"/>
                                      </p:to>
                                    </p:set>
                                    <p:animEffect transition="in" filter="fade">
                                      <p:cBhvr>
                                        <p:cTn id="24" dur="1000"/>
                                        <p:tgtEl>
                                          <p:spTgt spid="129027">
                                            <p:txEl>
                                              <p:pRg st="1" end="1"/>
                                            </p:txEl>
                                          </p:spTgt>
                                        </p:tgtEl>
                                      </p:cBhvr>
                                    </p:animEffect>
                                    <p:anim calcmode="lin" valueType="num">
                                      <p:cBhvr>
                                        <p:cTn id="25" dur="1000" fill="hold"/>
                                        <p:tgtEl>
                                          <p:spTgt spid="129027">
                                            <p:txEl>
                                              <p:pRg st="1" end="1"/>
                                            </p:txEl>
                                          </p:spTgt>
                                        </p:tgtEl>
                                        <p:attrNameLst>
                                          <p:attrName>ppt_x</p:attrName>
                                        </p:attrNameLst>
                                      </p:cBhvr>
                                      <p:tavLst>
                                        <p:tav tm="0">
                                          <p:val>
                                            <p:strVal val="#ppt_x"/>
                                          </p:val>
                                        </p:tav>
                                        <p:tav tm="100000">
                                          <p:val>
                                            <p:strVal val="#ppt_x"/>
                                          </p:val>
                                        </p:tav>
                                      </p:tavLst>
                                    </p:anim>
                                    <p:anim calcmode="lin" valueType="num">
                                      <p:cBhvr>
                                        <p:cTn id="26" dur="1000" fill="hold"/>
                                        <p:tgtEl>
                                          <p:spTgt spid="129027">
                                            <p:txEl>
                                              <p:pRg st="1" end="1"/>
                                            </p:txEl>
                                          </p:spTgt>
                                        </p:tgtEl>
                                        <p:attrNameLst>
                                          <p:attrName>ppt_y</p:attrName>
                                        </p:attrNameLst>
                                      </p:cBhvr>
                                      <p:tavLst>
                                        <p:tav tm="0">
                                          <p:val>
                                            <p:strVal val="#ppt_y-.1"/>
                                          </p:val>
                                        </p:tav>
                                        <p:tav tm="100000">
                                          <p:val>
                                            <p:strVal val="#ppt_y"/>
                                          </p:val>
                                        </p:tav>
                                      </p:tavLst>
                                    </p:anim>
                                  </p:childTnLst>
                                </p:cTn>
                              </p:par>
                              <p:par>
                                <p:cTn id="27" presetID="47" presetClass="entr" presetSubtype="0" fill="hold" grpId="0" nodeType="withEffect">
                                  <p:stCondLst>
                                    <p:cond delay="0"/>
                                  </p:stCondLst>
                                  <p:childTnLst>
                                    <p:set>
                                      <p:cBhvr>
                                        <p:cTn id="28" dur="1" fill="hold">
                                          <p:stCondLst>
                                            <p:cond delay="0"/>
                                          </p:stCondLst>
                                        </p:cTn>
                                        <p:tgtEl>
                                          <p:spTgt spid="129027">
                                            <p:txEl>
                                              <p:pRg st="2" end="2"/>
                                            </p:txEl>
                                          </p:spTgt>
                                        </p:tgtEl>
                                        <p:attrNameLst>
                                          <p:attrName>style.visibility</p:attrName>
                                        </p:attrNameLst>
                                      </p:cBhvr>
                                      <p:to>
                                        <p:strVal val="visible"/>
                                      </p:to>
                                    </p:set>
                                    <p:animEffect transition="in" filter="fade">
                                      <p:cBhvr>
                                        <p:cTn id="29" dur="1000"/>
                                        <p:tgtEl>
                                          <p:spTgt spid="129027">
                                            <p:txEl>
                                              <p:pRg st="2" end="2"/>
                                            </p:txEl>
                                          </p:spTgt>
                                        </p:tgtEl>
                                      </p:cBhvr>
                                    </p:animEffect>
                                    <p:anim calcmode="lin" valueType="num">
                                      <p:cBhvr>
                                        <p:cTn id="30" dur="1000" fill="hold"/>
                                        <p:tgtEl>
                                          <p:spTgt spid="129027">
                                            <p:txEl>
                                              <p:pRg st="2" end="2"/>
                                            </p:txEl>
                                          </p:spTgt>
                                        </p:tgtEl>
                                        <p:attrNameLst>
                                          <p:attrName>ppt_x</p:attrName>
                                        </p:attrNameLst>
                                      </p:cBhvr>
                                      <p:tavLst>
                                        <p:tav tm="0">
                                          <p:val>
                                            <p:strVal val="#ppt_x"/>
                                          </p:val>
                                        </p:tav>
                                        <p:tav tm="100000">
                                          <p:val>
                                            <p:strVal val="#ppt_x"/>
                                          </p:val>
                                        </p:tav>
                                      </p:tavLst>
                                    </p:anim>
                                    <p:anim calcmode="lin" valueType="num">
                                      <p:cBhvr>
                                        <p:cTn id="31" dur="1000" fill="hold"/>
                                        <p:tgtEl>
                                          <p:spTgt spid="129027">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2" fill="hold" nodeType="clickPar">
                      <p:stCondLst>
                        <p:cond delay="indefinite"/>
                      </p:stCondLst>
                      <p:childTnLst>
                        <p:par>
                          <p:cTn id="33" fill="hold" nodeType="withGroup">
                            <p:stCondLst>
                              <p:cond delay="0"/>
                            </p:stCondLst>
                            <p:childTnLst>
                              <p:par>
                                <p:cTn id="34" presetID="47" presetClass="entr" presetSubtype="0" fill="hold" grpId="0" nodeType="clickEffect">
                                  <p:stCondLst>
                                    <p:cond delay="0"/>
                                  </p:stCondLst>
                                  <p:childTnLst>
                                    <p:set>
                                      <p:cBhvr>
                                        <p:cTn id="35" dur="1" fill="hold">
                                          <p:stCondLst>
                                            <p:cond delay="0"/>
                                          </p:stCondLst>
                                        </p:cTn>
                                        <p:tgtEl>
                                          <p:spTgt spid="129027">
                                            <p:txEl>
                                              <p:pRg st="3" end="3"/>
                                            </p:txEl>
                                          </p:spTgt>
                                        </p:tgtEl>
                                        <p:attrNameLst>
                                          <p:attrName>style.visibility</p:attrName>
                                        </p:attrNameLst>
                                      </p:cBhvr>
                                      <p:to>
                                        <p:strVal val="visible"/>
                                      </p:to>
                                    </p:set>
                                    <p:animEffect transition="in" filter="fade">
                                      <p:cBhvr>
                                        <p:cTn id="36" dur="1000"/>
                                        <p:tgtEl>
                                          <p:spTgt spid="129027">
                                            <p:txEl>
                                              <p:pRg st="3" end="3"/>
                                            </p:txEl>
                                          </p:spTgt>
                                        </p:tgtEl>
                                      </p:cBhvr>
                                    </p:animEffect>
                                    <p:anim calcmode="lin" valueType="num">
                                      <p:cBhvr>
                                        <p:cTn id="37" dur="1000" fill="hold"/>
                                        <p:tgtEl>
                                          <p:spTgt spid="129027">
                                            <p:txEl>
                                              <p:pRg st="3" end="3"/>
                                            </p:txEl>
                                          </p:spTgt>
                                        </p:tgtEl>
                                        <p:attrNameLst>
                                          <p:attrName>ppt_x</p:attrName>
                                        </p:attrNameLst>
                                      </p:cBhvr>
                                      <p:tavLst>
                                        <p:tav tm="0">
                                          <p:val>
                                            <p:strVal val="#ppt_x"/>
                                          </p:val>
                                        </p:tav>
                                        <p:tav tm="100000">
                                          <p:val>
                                            <p:strVal val="#ppt_x"/>
                                          </p:val>
                                        </p:tav>
                                      </p:tavLst>
                                    </p:anim>
                                    <p:anim calcmode="lin" valueType="num">
                                      <p:cBhvr>
                                        <p:cTn id="38" dur="1000" fill="hold"/>
                                        <p:tgtEl>
                                          <p:spTgt spid="129027">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47" presetClass="entr" presetSubtype="0" fill="hold" grpId="0" nodeType="clickEffect">
                                  <p:stCondLst>
                                    <p:cond delay="0"/>
                                  </p:stCondLst>
                                  <p:childTnLst>
                                    <p:set>
                                      <p:cBhvr>
                                        <p:cTn id="42" dur="1" fill="hold">
                                          <p:stCondLst>
                                            <p:cond delay="0"/>
                                          </p:stCondLst>
                                        </p:cTn>
                                        <p:tgtEl>
                                          <p:spTgt spid="129027">
                                            <p:txEl>
                                              <p:pRg st="4" end="4"/>
                                            </p:txEl>
                                          </p:spTgt>
                                        </p:tgtEl>
                                        <p:attrNameLst>
                                          <p:attrName>style.visibility</p:attrName>
                                        </p:attrNameLst>
                                      </p:cBhvr>
                                      <p:to>
                                        <p:strVal val="visible"/>
                                      </p:to>
                                    </p:set>
                                    <p:animEffect transition="in" filter="fade">
                                      <p:cBhvr>
                                        <p:cTn id="43" dur="1000"/>
                                        <p:tgtEl>
                                          <p:spTgt spid="129027">
                                            <p:txEl>
                                              <p:pRg st="4" end="4"/>
                                            </p:txEl>
                                          </p:spTgt>
                                        </p:tgtEl>
                                      </p:cBhvr>
                                    </p:animEffect>
                                    <p:anim calcmode="lin" valueType="num">
                                      <p:cBhvr>
                                        <p:cTn id="44" dur="1000" fill="hold"/>
                                        <p:tgtEl>
                                          <p:spTgt spid="129027">
                                            <p:txEl>
                                              <p:pRg st="4" end="4"/>
                                            </p:txEl>
                                          </p:spTgt>
                                        </p:tgtEl>
                                        <p:attrNameLst>
                                          <p:attrName>ppt_x</p:attrName>
                                        </p:attrNameLst>
                                      </p:cBhvr>
                                      <p:tavLst>
                                        <p:tav tm="0">
                                          <p:val>
                                            <p:strVal val="#ppt_x"/>
                                          </p:val>
                                        </p:tav>
                                        <p:tav tm="100000">
                                          <p:val>
                                            <p:strVal val="#ppt_x"/>
                                          </p:val>
                                        </p:tav>
                                      </p:tavLst>
                                    </p:anim>
                                    <p:anim calcmode="lin" valueType="num">
                                      <p:cBhvr>
                                        <p:cTn id="45" dur="1000" fill="hold"/>
                                        <p:tgtEl>
                                          <p:spTgt spid="129027">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026" grpId="0"/>
      <p:bldP spid="129027"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Grp="1" noChangeArrowheads="1"/>
          </p:cNvSpPr>
          <p:nvPr>
            <p:ph type="title"/>
          </p:nvPr>
        </p:nvSpPr>
        <p:spPr>
          <a:xfrm>
            <a:off x="782638" y="333375"/>
            <a:ext cx="7721600" cy="584200"/>
          </a:xfrm>
        </p:spPr>
        <p:txBody>
          <a:bodyPr>
            <a:normAutofit fontScale="90000"/>
          </a:bodyPr>
          <a:lstStyle/>
          <a:p>
            <a:r>
              <a:rPr lang="zh-CN" altLang="en-US" smtClean="0"/>
              <a:t>药物滥用</a:t>
            </a:r>
            <a:endParaRPr lang="de-DE" altLang="zh-CN" smtClean="0"/>
          </a:p>
        </p:txBody>
      </p:sp>
      <p:pic>
        <p:nvPicPr>
          <p:cNvPr id="131075" name="Picture 3"/>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862013" y="1268413"/>
            <a:ext cx="7561262" cy="5075237"/>
          </a:xfrm>
          <a:noFill/>
        </p:spPr>
      </p:pic>
      <p:sp>
        <p:nvSpPr>
          <p:cNvPr id="54274" name="页脚占位符 3"/>
          <p:cNvSpPr>
            <a:spLocks noGrp="1"/>
          </p:cNvSpPr>
          <p:nvPr>
            <p:ph type="ftr" sz="quarter" idx="11"/>
          </p:nvPr>
        </p:nvSpPr>
        <p:spPr>
          <a:xfrm>
            <a:off x="457200" y="6245225"/>
            <a:ext cx="2133600" cy="476250"/>
          </a:xfrm>
        </p:spPr>
        <p:txBody>
          <a:bodyPr/>
          <a:lstStyle/>
          <a:p>
            <a:pPr algn="l">
              <a:defRPr/>
            </a:pPr>
            <a:r>
              <a:rPr lang="en-US" altLang="zh-CN"/>
              <a:t>2009</a:t>
            </a:r>
            <a:r>
              <a:rPr lang="zh-CN" altLang="en-US"/>
              <a:t>北大学工部培训</a:t>
            </a:r>
            <a:endParaRPr lang="en-US" altLang="zh-CN"/>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31074"/>
                                        </p:tgtEl>
                                        <p:attrNameLst>
                                          <p:attrName>style.visibility</p:attrName>
                                        </p:attrNameLst>
                                      </p:cBhvr>
                                      <p:to>
                                        <p:strVal val="visible"/>
                                      </p:to>
                                    </p:set>
                                    <p:animEffect transition="in" filter="wipe(left)">
                                      <p:cBhvr>
                                        <p:cTn id="7" dur="500"/>
                                        <p:tgtEl>
                                          <p:spTgt spid="13107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5" presetClass="entr" presetSubtype="0" fill="hold" nodeType="clickEffect">
                                  <p:stCondLst>
                                    <p:cond delay="0"/>
                                  </p:stCondLst>
                                  <p:childTnLst>
                                    <p:set>
                                      <p:cBhvr>
                                        <p:cTn id="11" dur="1" fill="hold">
                                          <p:stCondLst>
                                            <p:cond delay="0"/>
                                          </p:stCondLst>
                                        </p:cTn>
                                        <p:tgtEl>
                                          <p:spTgt spid="131075"/>
                                        </p:tgtEl>
                                        <p:attrNameLst>
                                          <p:attrName>style.visibility</p:attrName>
                                        </p:attrNameLst>
                                      </p:cBhvr>
                                      <p:to>
                                        <p:strVal val="visible"/>
                                      </p:to>
                                    </p:set>
                                    <p:anim calcmode="lin" valueType="num">
                                      <p:cBhvr>
                                        <p:cTn id="12" dur="1000" fill="hold"/>
                                        <p:tgtEl>
                                          <p:spTgt spid="131075"/>
                                        </p:tgtEl>
                                        <p:attrNameLst>
                                          <p:attrName>ppt_w</p:attrName>
                                        </p:attrNameLst>
                                      </p:cBhvr>
                                      <p:tavLst>
                                        <p:tav tm="0">
                                          <p:val>
                                            <p:strVal val="#ppt_w*0.70"/>
                                          </p:val>
                                        </p:tav>
                                        <p:tav tm="100000">
                                          <p:val>
                                            <p:strVal val="#ppt_w"/>
                                          </p:val>
                                        </p:tav>
                                      </p:tavLst>
                                    </p:anim>
                                    <p:anim calcmode="lin" valueType="num">
                                      <p:cBhvr>
                                        <p:cTn id="13" dur="1000" fill="hold"/>
                                        <p:tgtEl>
                                          <p:spTgt spid="131075"/>
                                        </p:tgtEl>
                                        <p:attrNameLst>
                                          <p:attrName>ppt_h</p:attrName>
                                        </p:attrNameLst>
                                      </p:cBhvr>
                                      <p:tavLst>
                                        <p:tav tm="0">
                                          <p:val>
                                            <p:strVal val="#ppt_h"/>
                                          </p:val>
                                        </p:tav>
                                        <p:tav tm="100000">
                                          <p:val>
                                            <p:strVal val="#ppt_h"/>
                                          </p:val>
                                        </p:tav>
                                      </p:tavLst>
                                    </p:anim>
                                    <p:animEffect transition="in" filter="fade">
                                      <p:cBhvr>
                                        <p:cTn id="14" dur="1000"/>
                                        <p:tgtEl>
                                          <p:spTgt spid="1310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107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Grp="1" noChangeArrowheads="1"/>
          </p:cNvSpPr>
          <p:nvPr>
            <p:ph type="title"/>
          </p:nvPr>
        </p:nvSpPr>
        <p:spPr>
          <a:xfrm>
            <a:off x="611188" y="323850"/>
            <a:ext cx="7721600" cy="584200"/>
          </a:xfrm>
        </p:spPr>
        <p:txBody>
          <a:bodyPr>
            <a:normAutofit fontScale="90000"/>
          </a:bodyPr>
          <a:lstStyle/>
          <a:p>
            <a:r>
              <a:rPr lang="zh-CN" altLang="en-US" smtClean="0"/>
              <a:t>自杀企图</a:t>
            </a:r>
            <a:endParaRPr lang="en-US" altLang="zh-CN" smtClean="0"/>
          </a:p>
        </p:txBody>
      </p:sp>
      <p:pic>
        <p:nvPicPr>
          <p:cNvPr id="133123" name="Picture 3"/>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611188" y="1162050"/>
            <a:ext cx="7705725" cy="5219700"/>
          </a:xfrm>
          <a:noFill/>
        </p:spPr>
      </p:pic>
      <p:sp>
        <p:nvSpPr>
          <p:cNvPr id="55298" name="页脚占位符 3"/>
          <p:cNvSpPr>
            <a:spLocks noGrp="1"/>
          </p:cNvSpPr>
          <p:nvPr>
            <p:ph type="ftr" sz="quarter" idx="11"/>
          </p:nvPr>
        </p:nvSpPr>
        <p:spPr>
          <a:xfrm>
            <a:off x="457200" y="6245225"/>
            <a:ext cx="2133600" cy="476250"/>
          </a:xfrm>
        </p:spPr>
        <p:txBody>
          <a:bodyPr/>
          <a:lstStyle/>
          <a:p>
            <a:pPr algn="l">
              <a:defRPr/>
            </a:pPr>
            <a:r>
              <a:rPr lang="en-US" altLang="zh-CN"/>
              <a:t>2009</a:t>
            </a:r>
            <a:r>
              <a:rPr lang="zh-CN" altLang="en-US"/>
              <a:t>北大学工部培训</a:t>
            </a:r>
            <a:endParaRPr lang="en-US" altLang="zh-CN"/>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33122"/>
                                        </p:tgtEl>
                                        <p:attrNameLst>
                                          <p:attrName>style.visibility</p:attrName>
                                        </p:attrNameLst>
                                      </p:cBhvr>
                                      <p:to>
                                        <p:strVal val="visible"/>
                                      </p:to>
                                    </p:set>
                                    <p:animEffect transition="in" filter="wipe(left)">
                                      <p:cBhvr>
                                        <p:cTn id="7" dur="500"/>
                                        <p:tgtEl>
                                          <p:spTgt spid="13312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5" presetClass="entr" presetSubtype="0" fill="hold" nodeType="clickEffect">
                                  <p:stCondLst>
                                    <p:cond delay="0"/>
                                  </p:stCondLst>
                                  <p:childTnLst>
                                    <p:set>
                                      <p:cBhvr>
                                        <p:cTn id="11" dur="1" fill="hold">
                                          <p:stCondLst>
                                            <p:cond delay="0"/>
                                          </p:stCondLst>
                                        </p:cTn>
                                        <p:tgtEl>
                                          <p:spTgt spid="133123"/>
                                        </p:tgtEl>
                                        <p:attrNameLst>
                                          <p:attrName>style.visibility</p:attrName>
                                        </p:attrNameLst>
                                      </p:cBhvr>
                                      <p:to>
                                        <p:strVal val="visible"/>
                                      </p:to>
                                    </p:set>
                                    <p:anim calcmode="lin" valueType="num">
                                      <p:cBhvr>
                                        <p:cTn id="12" dur="1000" fill="hold"/>
                                        <p:tgtEl>
                                          <p:spTgt spid="133123"/>
                                        </p:tgtEl>
                                        <p:attrNameLst>
                                          <p:attrName>ppt_w</p:attrName>
                                        </p:attrNameLst>
                                      </p:cBhvr>
                                      <p:tavLst>
                                        <p:tav tm="0">
                                          <p:val>
                                            <p:strVal val="#ppt_w*0.70"/>
                                          </p:val>
                                        </p:tav>
                                        <p:tav tm="100000">
                                          <p:val>
                                            <p:strVal val="#ppt_w"/>
                                          </p:val>
                                        </p:tav>
                                      </p:tavLst>
                                    </p:anim>
                                    <p:anim calcmode="lin" valueType="num">
                                      <p:cBhvr>
                                        <p:cTn id="13" dur="1000" fill="hold"/>
                                        <p:tgtEl>
                                          <p:spTgt spid="133123"/>
                                        </p:tgtEl>
                                        <p:attrNameLst>
                                          <p:attrName>ppt_h</p:attrName>
                                        </p:attrNameLst>
                                      </p:cBhvr>
                                      <p:tavLst>
                                        <p:tav tm="0">
                                          <p:val>
                                            <p:strVal val="#ppt_h"/>
                                          </p:val>
                                        </p:tav>
                                        <p:tav tm="100000">
                                          <p:val>
                                            <p:strVal val="#ppt_h"/>
                                          </p:val>
                                        </p:tav>
                                      </p:tavLst>
                                    </p:anim>
                                    <p:animEffect transition="in" filter="fade">
                                      <p:cBhvr>
                                        <p:cTn id="14" dur="1000"/>
                                        <p:tgtEl>
                                          <p:spTgt spid="133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2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1"/>
          <p:cNvSpPr>
            <a:spLocks noGrp="1"/>
          </p:cNvSpPr>
          <p:nvPr>
            <p:ph type="title"/>
          </p:nvPr>
        </p:nvSpPr>
        <p:spPr/>
        <p:txBody>
          <a:bodyPr/>
          <a:lstStyle/>
          <a:p>
            <a:pPr eaLnBrk="1" hangingPunct="1"/>
            <a:r>
              <a:rPr lang="en-US" altLang="zh-CN" smtClean="0"/>
              <a:t>75</a:t>
            </a:r>
            <a:r>
              <a:rPr lang="zh-CN" altLang="en-US" smtClean="0"/>
              <a:t>事件的困惑和思考</a:t>
            </a:r>
          </a:p>
        </p:txBody>
      </p:sp>
      <p:sp>
        <p:nvSpPr>
          <p:cNvPr id="9219" name="内容占位符 2"/>
          <p:cNvSpPr>
            <a:spLocks noGrp="1"/>
          </p:cNvSpPr>
          <p:nvPr>
            <p:ph idx="1"/>
          </p:nvPr>
        </p:nvSpPr>
        <p:spPr/>
        <p:txBody>
          <a:bodyPr/>
          <a:lstStyle/>
          <a:p>
            <a:pPr eaLnBrk="1" hangingPunct="1"/>
            <a:r>
              <a:rPr lang="zh-CN" altLang="en-US" smtClean="0"/>
              <a:t>人际创伤与安全感的丧失</a:t>
            </a:r>
            <a:endParaRPr lang="en-US" altLang="zh-CN" smtClean="0"/>
          </a:p>
          <a:p>
            <a:pPr eaLnBrk="1" hangingPunct="1"/>
            <a:r>
              <a:rPr lang="zh-CN" altLang="en-US" smtClean="0"/>
              <a:t>政治与恐怖袭击</a:t>
            </a:r>
            <a:endParaRPr lang="en-US" altLang="zh-CN" smtClean="0"/>
          </a:p>
          <a:p>
            <a:pPr eaLnBrk="1" hangingPunct="1"/>
            <a:r>
              <a:rPr lang="zh-CN" altLang="en-US" smtClean="0"/>
              <a:t>对与错，在真理和正确的遮丑布下的疯狂</a:t>
            </a:r>
            <a:endParaRPr lang="en-US" altLang="zh-CN" smtClean="0"/>
          </a:p>
          <a:p>
            <a:pPr eaLnBrk="1" hangingPunct="1"/>
            <a:r>
              <a:rPr lang="zh-CN" altLang="en-US" smtClean="0"/>
              <a:t>政治与文化冲突中创伤治疗的角色</a:t>
            </a:r>
            <a:endParaRPr lang="en-US" altLang="zh-CN" smtClean="0"/>
          </a:p>
          <a:p>
            <a:pPr eaLnBrk="1" hangingPunct="1"/>
            <a:endParaRPr lang="zh-CN" altLang="en-US" smtClean="0"/>
          </a:p>
        </p:txBody>
      </p:sp>
      <p:sp>
        <p:nvSpPr>
          <p:cNvPr id="4" name="灯片编号占位符 3"/>
          <p:cNvSpPr>
            <a:spLocks noGrp="1"/>
          </p:cNvSpPr>
          <p:nvPr>
            <p:ph type="sldNum" sz="quarter" idx="12"/>
          </p:nvPr>
        </p:nvSpPr>
        <p:spPr/>
        <p:txBody>
          <a:bodyPr/>
          <a:lstStyle/>
          <a:p>
            <a:pPr>
              <a:defRPr/>
            </a:pPr>
            <a:fld id="{775D344F-4912-4442-8268-A4DC6DD012E0}" type="slidenum">
              <a:rPr lang="en-US" altLang="zh-CN"/>
              <a:pPr>
                <a:defRPr/>
              </a:pPr>
              <a:t>3</a:t>
            </a:fld>
            <a:endParaRPr lang="en-US" altLang="zh-CN"/>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 name="Rectangle 2"/>
          <p:cNvSpPr>
            <a:spLocks noGrp="1" noChangeArrowheads="1"/>
          </p:cNvSpPr>
          <p:nvPr>
            <p:ph type="title"/>
          </p:nvPr>
        </p:nvSpPr>
        <p:spPr/>
        <p:txBody>
          <a:bodyPr/>
          <a:lstStyle/>
          <a:p>
            <a:pPr eaLnBrk="1" hangingPunct="1"/>
            <a:r>
              <a:rPr lang="zh-CN" altLang="en-US" smtClean="0"/>
              <a:t>创伤的严重程度</a:t>
            </a:r>
          </a:p>
        </p:txBody>
      </p:sp>
      <p:sp>
        <p:nvSpPr>
          <p:cNvPr id="1029" name="Rectangle 3"/>
          <p:cNvSpPr>
            <a:spLocks noGrp="1" noChangeArrowheads="1"/>
          </p:cNvSpPr>
          <p:nvPr>
            <p:ph type="body" sz="half" idx="1"/>
          </p:nvPr>
        </p:nvSpPr>
        <p:spPr>
          <a:xfrm>
            <a:off x="468313" y="1628775"/>
            <a:ext cx="4038600" cy="4530725"/>
          </a:xfrm>
        </p:spPr>
        <p:txBody>
          <a:bodyPr/>
          <a:lstStyle/>
          <a:p>
            <a:pPr eaLnBrk="1" hangingPunct="1"/>
            <a:r>
              <a:rPr lang="zh-CN" altLang="en-US" sz="2600" smtClean="0"/>
              <a:t>存在量效关系</a:t>
            </a:r>
          </a:p>
          <a:p>
            <a:pPr lvl="1" eaLnBrk="1" hangingPunct="1"/>
            <a:r>
              <a:rPr lang="zh-CN" altLang="en-US" sz="2200" smtClean="0"/>
              <a:t>对越南老兵的双生子研究（</a:t>
            </a:r>
            <a:r>
              <a:rPr lang="en-US" altLang="zh-CN" sz="2200" smtClean="0"/>
              <a:t>J.Goldberg et al,1990).</a:t>
            </a:r>
          </a:p>
          <a:p>
            <a:pPr eaLnBrk="1" hangingPunct="1"/>
            <a:r>
              <a:rPr lang="zh-CN" altLang="en-US" sz="2600" smtClean="0"/>
              <a:t>人为的、重复的、不可测的、多重的，被性虐待狂</a:t>
            </a:r>
            <a:r>
              <a:rPr lang="en-US" altLang="zh-CN" sz="2600" smtClean="0"/>
              <a:t>/</a:t>
            </a:r>
            <a:r>
              <a:rPr lang="zh-CN" altLang="en-US" sz="2600" smtClean="0"/>
              <a:t>恶意伤害，在儿童期发生，被照料者实施，更严重。</a:t>
            </a:r>
          </a:p>
          <a:p>
            <a:pPr eaLnBrk="1" hangingPunct="1"/>
            <a:endParaRPr lang="en-US" altLang="zh-CN" sz="2600" smtClean="0"/>
          </a:p>
        </p:txBody>
      </p:sp>
      <p:graphicFrame>
        <p:nvGraphicFramePr>
          <p:cNvPr id="1026" name="Object 4"/>
          <p:cNvGraphicFramePr>
            <a:graphicFrameLocks noGrp="1" noChangeAspect="1"/>
          </p:cNvGraphicFramePr>
          <p:nvPr>
            <p:ph type="chart" sz="half" idx="2"/>
          </p:nvPr>
        </p:nvGraphicFramePr>
        <p:xfrm>
          <a:off x="4356100" y="692150"/>
          <a:ext cx="4787900" cy="5859463"/>
        </p:xfrm>
        <a:graphic>
          <a:graphicData uri="http://schemas.openxmlformats.org/presentationml/2006/ole">
            <mc:AlternateContent xmlns:mc="http://schemas.openxmlformats.org/markup-compatibility/2006">
              <mc:Choice xmlns:v="urn:schemas-microsoft-com:vml" Requires="v">
                <p:oleObj spid="_x0000_s1034" name="图表" r:id="rId4" imgW="3352860" imgH="2114550" progId="MSGraph.Chart.8">
                  <p:embed followColorScheme="full"/>
                </p:oleObj>
              </mc:Choice>
              <mc:Fallback>
                <p:oleObj name="图表" r:id="rId4" imgW="3352860" imgH="2114550" progId="MSGraph.Chart.8">
                  <p:embed followColorScheme="full"/>
                  <p:pic>
                    <p:nvPicPr>
                      <p:cNvPr id="0" name="Object 4"/>
                      <p:cNvPicPr>
                        <a:picLocks noChangeAspect="1" noChangeArrowheads="1"/>
                      </p:cNvPicPr>
                      <p:nvPr/>
                    </p:nvPicPr>
                    <p:blipFill>
                      <a:blip r:embed="rId5"/>
                      <a:srcRect/>
                      <a:stretch>
                        <a:fillRect/>
                      </a:stretch>
                    </p:blipFill>
                    <p:spPr bwMode="auto">
                      <a:xfrm>
                        <a:off x="4356100" y="692150"/>
                        <a:ext cx="4787900" cy="5859463"/>
                      </a:xfrm>
                      <a:prstGeom prst="rect">
                        <a:avLst/>
                      </a:prstGeom>
                      <a:noFill/>
                      <a:ln w="9525">
                        <a:solidFill>
                          <a:schemeClr val="bg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 name="灯片编号占位符 6"/>
          <p:cNvSpPr>
            <a:spLocks noGrp="1"/>
          </p:cNvSpPr>
          <p:nvPr>
            <p:ph type="sldNum" sz="quarter" idx="12"/>
          </p:nvPr>
        </p:nvSpPr>
        <p:spPr/>
        <p:txBody>
          <a:bodyPr/>
          <a:lstStyle/>
          <a:p>
            <a:pPr>
              <a:defRPr/>
            </a:pPr>
            <a:fld id="{5E4B9399-89B3-4066-A5DA-3A79CF192D95}" type="slidenum">
              <a:rPr lang="en-US" altLang="zh-CN"/>
              <a:pPr>
                <a:defRPr/>
              </a:pPr>
              <a:t>30</a:t>
            </a:fld>
            <a:endParaRPr lang="en-US" altLang="zh-CN"/>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Rectangle 2"/>
          <p:cNvSpPr>
            <a:spLocks noGrp="1" noChangeArrowheads="1"/>
          </p:cNvSpPr>
          <p:nvPr>
            <p:ph type="title"/>
          </p:nvPr>
        </p:nvSpPr>
        <p:spPr/>
        <p:txBody>
          <a:bodyPr/>
          <a:lstStyle/>
          <a:p>
            <a:pPr eaLnBrk="1" hangingPunct="1"/>
            <a:r>
              <a:rPr lang="zh-CN" altLang="en-US" smtClean="0"/>
              <a:t>创伤相关的认知困扰</a:t>
            </a:r>
          </a:p>
        </p:txBody>
      </p:sp>
      <p:sp>
        <p:nvSpPr>
          <p:cNvPr id="34820" name="Rectangle 3"/>
          <p:cNvSpPr>
            <a:spLocks noGrp="1" noChangeArrowheads="1"/>
          </p:cNvSpPr>
          <p:nvPr>
            <p:ph idx="1"/>
          </p:nvPr>
        </p:nvSpPr>
        <p:spPr/>
        <p:txBody>
          <a:bodyPr/>
          <a:lstStyle/>
          <a:p>
            <a:pPr eaLnBrk="1" hangingPunct="1">
              <a:lnSpc>
                <a:spcPct val="90000"/>
              </a:lnSpc>
            </a:pPr>
            <a:r>
              <a:rPr lang="zh-CN" altLang="en-US" smtClean="0"/>
              <a:t>低自尊</a:t>
            </a:r>
          </a:p>
          <a:p>
            <a:pPr eaLnBrk="1" hangingPunct="1">
              <a:lnSpc>
                <a:spcPct val="90000"/>
              </a:lnSpc>
            </a:pPr>
            <a:r>
              <a:rPr lang="zh-CN" altLang="en-US" smtClean="0"/>
              <a:t>无助感</a:t>
            </a:r>
          </a:p>
          <a:p>
            <a:pPr eaLnBrk="1" hangingPunct="1">
              <a:lnSpc>
                <a:spcPct val="90000"/>
              </a:lnSpc>
            </a:pPr>
            <a:r>
              <a:rPr lang="zh-CN" altLang="en-US" smtClean="0"/>
              <a:t>无望感</a:t>
            </a:r>
          </a:p>
          <a:p>
            <a:pPr eaLnBrk="1" hangingPunct="1">
              <a:lnSpc>
                <a:spcPct val="90000"/>
              </a:lnSpc>
            </a:pPr>
            <a:r>
              <a:rPr lang="zh-CN" altLang="en-US" smtClean="0"/>
              <a:t>过度的或不恰当的内疚感</a:t>
            </a:r>
          </a:p>
          <a:p>
            <a:pPr eaLnBrk="1" hangingPunct="1">
              <a:lnSpc>
                <a:spcPct val="90000"/>
              </a:lnSpc>
            </a:pPr>
            <a:r>
              <a:rPr lang="zh-CN" altLang="en-US" smtClean="0"/>
              <a:t>羞耻感</a:t>
            </a:r>
          </a:p>
          <a:p>
            <a:pPr eaLnBrk="1" hangingPunct="1">
              <a:lnSpc>
                <a:spcPct val="90000"/>
              </a:lnSpc>
            </a:pPr>
            <a:r>
              <a:rPr lang="zh-CN" altLang="en-US" smtClean="0"/>
              <a:t>过高估计环境中危险水平</a:t>
            </a:r>
          </a:p>
          <a:p>
            <a:pPr eaLnBrk="1" hangingPunct="1">
              <a:lnSpc>
                <a:spcPct val="90000"/>
              </a:lnSpc>
            </a:pPr>
            <a:r>
              <a:rPr lang="zh-CN" altLang="en-US" smtClean="0"/>
              <a:t>对侵害者的理想化或者对侵害者的行为不准确的合理化或为之辩解其正当性。</a:t>
            </a:r>
          </a:p>
        </p:txBody>
      </p:sp>
      <p:sp>
        <p:nvSpPr>
          <p:cNvPr id="6" name="灯片编号占位符 5"/>
          <p:cNvSpPr>
            <a:spLocks noGrp="1"/>
          </p:cNvSpPr>
          <p:nvPr>
            <p:ph type="sldNum" sz="quarter" idx="12"/>
          </p:nvPr>
        </p:nvSpPr>
        <p:spPr/>
        <p:txBody>
          <a:bodyPr/>
          <a:lstStyle/>
          <a:p>
            <a:pPr>
              <a:defRPr/>
            </a:pPr>
            <a:fld id="{374DFE3A-5CDF-403B-AA9F-892CFDEF95CC}" type="slidenum">
              <a:rPr lang="en-US" altLang="zh-CN"/>
              <a:pPr>
                <a:defRPr/>
              </a:pPr>
              <a:t>31</a:t>
            </a:fld>
            <a:endParaRPr lang="en-US" altLang="zh-CN"/>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2"/>
          <p:cNvSpPr>
            <a:spLocks noGrp="1" noChangeArrowheads="1"/>
          </p:cNvSpPr>
          <p:nvPr>
            <p:ph type="title"/>
          </p:nvPr>
        </p:nvSpPr>
        <p:spPr/>
        <p:txBody>
          <a:bodyPr/>
          <a:lstStyle/>
          <a:p>
            <a:pPr eaLnBrk="1" hangingPunct="1"/>
            <a:r>
              <a:rPr lang="zh-CN" altLang="en-US" smtClean="0"/>
              <a:t>压力减少行为</a:t>
            </a:r>
          </a:p>
        </p:txBody>
      </p:sp>
      <p:sp>
        <p:nvSpPr>
          <p:cNvPr id="35844" name="Rectangle 3"/>
          <p:cNvSpPr>
            <a:spLocks noGrp="1" noChangeArrowheads="1"/>
          </p:cNvSpPr>
          <p:nvPr>
            <p:ph idx="1"/>
          </p:nvPr>
        </p:nvSpPr>
        <p:spPr/>
        <p:txBody>
          <a:bodyPr/>
          <a:lstStyle/>
          <a:p>
            <a:pPr eaLnBrk="1" hangingPunct="1"/>
            <a:r>
              <a:rPr lang="zh-CN" altLang="en-US" smtClean="0"/>
              <a:t>自毁行为</a:t>
            </a:r>
          </a:p>
          <a:p>
            <a:pPr eaLnBrk="1" hangingPunct="1"/>
            <a:r>
              <a:rPr lang="zh-CN" altLang="en-US" smtClean="0"/>
              <a:t>无节制的狂欢和发泄</a:t>
            </a:r>
          </a:p>
          <a:p>
            <a:pPr eaLnBrk="1" hangingPunct="1"/>
            <a:r>
              <a:rPr lang="zh-CN" altLang="en-US" smtClean="0"/>
              <a:t>过度的和不适应性的性行为</a:t>
            </a:r>
          </a:p>
          <a:p>
            <a:pPr eaLnBrk="1" hangingPunct="1"/>
            <a:r>
              <a:rPr lang="zh-CN" altLang="en-US" smtClean="0"/>
              <a:t>强迫偷窃</a:t>
            </a:r>
          </a:p>
          <a:p>
            <a:pPr eaLnBrk="1" hangingPunct="1"/>
            <a:r>
              <a:rPr lang="zh-CN" altLang="en-US" smtClean="0"/>
              <a:t>冲动性攻击行为</a:t>
            </a:r>
          </a:p>
        </p:txBody>
      </p:sp>
      <p:sp>
        <p:nvSpPr>
          <p:cNvPr id="6" name="灯片编号占位符 5"/>
          <p:cNvSpPr>
            <a:spLocks noGrp="1"/>
          </p:cNvSpPr>
          <p:nvPr>
            <p:ph type="sldNum" sz="quarter" idx="12"/>
          </p:nvPr>
        </p:nvSpPr>
        <p:spPr/>
        <p:txBody>
          <a:bodyPr/>
          <a:lstStyle/>
          <a:p>
            <a:pPr>
              <a:defRPr/>
            </a:pPr>
            <a:fld id="{752B793D-7CA4-47ED-9402-D8D70AEF7884}" type="slidenum">
              <a:rPr lang="en-US" altLang="zh-CN"/>
              <a:pPr>
                <a:defRPr/>
              </a:pPr>
              <a:t>32</a:t>
            </a:fld>
            <a:endParaRPr lang="en-US" altLang="zh-CN"/>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xfrm>
            <a:off x="304800" y="571500"/>
            <a:ext cx="8839200" cy="457200"/>
          </a:xfrm>
        </p:spPr>
        <p:txBody>
          <a:bodyPr/>
          <a:lstStyle/>
          <a:p>
            <a:pPr eaLnBrk="1" hangingPunct="1"/>
            <a:r>
              <a:rPr lang="de-DE" altLang="zh-CN" sz="2400" b="1" smtClean="0">
                <a:solidFill>
                  <a:srgbClr val="FF0000"/>
                </a:solidFill>
              </a:rPr>
              <a:t>The Three Phases of Therapy  </a:t>
            </a:r>
            <a:r>
              <a:rPr lang="de-DE" altLang="zh-CN" sz="2400" b="1" i="1" smtClean="0">
                <a:solidFill>
                  <a:srgbClr val="FF0000"/>
                </a:solidFill>
              </a:rPr>
              <a:t>(Janet)</a:t>
            </a:r>
            <a:endParaRPr lang="en-US" altLang="zh-TW" sz="2400" b="1" smtClean="0">
              <a:solidFill>
                <a:srgbClr val="FF0000"/>
              </a:solidFill>
              <a:ea typeface="PMingLiU" pitchFamily="18" charset="-120"/>
            </a:endParaRPr>
          </a:p>
        </p:txBody>
      </p:sp>
      <p:sp>
        <p:nvSpPr>
          <p:cNvPr id="55299" name="Rectangle 3"/>
          <p:cNvSpPr>
            <a:spLocks noChangeArrowheads="1"/>
          </p:cNvSpPr>
          <p:nvPr/>
        </p:nvSpPr>
        <p:spPr bwMode="auto">
          <a:xfrm>
            <a:off x="5562600" y="2895600"/>
            <a:ext cx="5905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spcBef>
                <a:spcPct val="50000"/>
              </a:spcBef>
            </a:pPr>
            <a:r>
              <a:rPr lang="zh-TW" altLang="en-US" sz="1600" b="1"/>
              <a:t>丘腦</a:t>
            </a:r>
          </a:p>
        </p:txBody>
      </p:sp>
      <p:sp>
        <p:nvSpPr>
          <p:cNvPr id="55300" name="Rectangle 4"/>
          <p:cNvSpPr>
            <a:spLocks noChangeArrowheads="1"/>
          </p:cNvSpPr>
          <p:nvPr/>
        </p:nvSpPr>
        <p:spPr bwMode="auto">
          <a:xfrm>
            <a:off x="4175125" y="3260725"/>
            <a:ext cx="7937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spcBef>
                <a:spcPct val="50000"/>
              </a:spcBef>
            </a:pPr>
            <a:r>
              <a:rPr lang="zh-TW" altLang="en-US" sz="1600" b="1">
                <a:solidFill>
                  <a:schemeClr val="tx2"/>
                </a:solidFill>
              </a:rPr>
              <a:t>杏仁核</a:t>
            </a:r>
            <a:endParaRPr lang="zh-TW" altLang="en-GB" sz="1600" b="1">
              <a:solidFill>
                <a:schemeClr val="tx2"/>
              </a:solidFill>
            </a:endParaRPr>
          </a:p>
        </p:txBody>
      </p:sp>
      <p:sp>
        <p:nvSpPr>
          <p:cNvPr id="55301" name="Rectangle 5"/>
          <p:cNvSpPr>
            <a:spLocks noChangeArrowheads="1"/>
          </p:cNvSpPr>
          <p:nvPr/>
        </p:nvSpPr>
        <p:spPr bwMode="auto">
          <a:xfrm>
            <a:off x="2667000" y="4343400"/>
            <a:ext cx="7937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spcBef>
                <a:spcPct val="50000"/>
              </a:spcBef>
            </a:pPr>
            <a:r>
              <a:rPr lang="zh-TW" altLang="en-US" sz="1600" b="1">
                <a:solidFill>
                  <a:schemeClr val="tx2"/>
                </a:solidFill>
              </a:rPr>
              <a:t>下丘腦</a:t>
            </a:r>
          </a:p>
        </p:txBody>
      </p:sp>
      <p:sp>
        <p:nvSpPr>
          <p:cNvPr id="55302" name="Rectangle 6"/>
          <p:cNvSpPr>
            <a:spLocks noChangeArrowheads="1"/>
          </p:cNvSpPr>
          <p:nvPr/>
        </p:nvSpPr>
        <p:spPr bwMode="auto">
          <a:xfrm>
            <a:off x="3352800" y="6019800"/>
            <a:ext cx="12954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50000"/>
              </a:lnSpc>
              <a:spcBef>
                <a:spcPct val="50000"/>
              </a:spcBef>
            </a:pPr>
            <a:r>
              <a:rPr lang="zh-TW" altLang="en-US" sz="1600" b="1">
                <a:solidFill>
                  <a:schemeClr val="tx2"/>
                </a:solidFill>
              </a:rPr>
              <a:t>內分泌系統</a:t>
            </a:r>
          </a:p>
          <a:p>
            <a:pPr algn="ctr">
              <a:lnSpc>
                <a:spcPct val="50000"/>
              </a:lnSpc>
              <a:spcBef>
                <a:spcPct val="50000"/>
              </a:spcBef>
            </a:pPr>
            <a:r>
              <a:rPr lang="zh-TW" altLang="en-US" sz="1600" b="1">
                <a:solidFill>
                  <a:srgbClr val="FF3300"/>
                </a:solidFill>
                <a:latin typeface="PMingLiU" pitchFamily="18" charset="-120"/>
              </a:rPr>
              <a:t>(長期抗爭)</a:t>
            </a:r>
          </a:p>
        </p:txBody>
      </p:sp>
      <p:sp>
        <p:nvSpPr>
          <p:cNvPr id="55303" name="Rectangle 7"/>
          <p:cNvSpPr>
            <a:spLocks noChangeArrowheads="1"/>
          </p:cNvSpPr>
          <p:nvPr/>
        </p:nvSpPr>
        <p:spPr bwMode="auto">
          <a:xfrm>
            <a:off x="5943600" y="6019800"/>
            <a:ext cx="1447800" cy="50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60000"/>
              </a:lnSpc>
              <a:spcBef>
                <a:spcPct val="50000"/>
              </a:spcBef>
            </a:pPr>
            <a:r>
              <a:rPr lang="zh-TW" altLang="en-US" sz="1600" b="1">
                <a:solidFill>
                  <a:schemeClr val="tx2"/>
                </a:solidFill>
              </a:rPr>
              <a:t>自主神經系統</a:t>
            </a:r>
          </a:p>
          <a:p>
            <a:pPr algn="ctr">
              <a:lnSpc>
                <a:spcPct val="60000"/>
              </a:lnSpc>
              <a:spcBef>
                <a:spcPct val="50000"/>
              </a:spcBef>
            </a:pPr>
            <a:r>
              <a:rPr lang="zh-TW" altLang="en-US" sz="1600" b="1">
                <a:solidFill>
                  <a:srgbClr val="FF3300"/>
                </a:solidFill>
                <a:latin typeface="PMingLiU" pitchFamily="18" charset="-120"/>
              </a:rPr>
              <a:t>(緊急應變)</a:t>
            </a:r>
          </a:p>
        </p:txBody>
      </p:sp>
      <p:sp>
        <p:nvSpPr>
          <p:cNvPr id="55304" name="Text Box 8"/>
          <p:cNvSpPr txBox="1">
            <a:spLocks noChangeArrowheads="1"/>
          </p:cNvSpPr>
          <p:nvPr/>
        </p:nvSpPr>
        <p:spPr bwMode="auto">
          <a:xfrm>
            <a:off x="3216275" y="1905000"/>
            <a:ext cx="533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spcBef>
                <a:spcPct val="50000"/>
              </a:spcBef>
            </a:pPr>
            <a:r>
              <a:rPr lang="zh-TW" altLang="en-US" b="1">
                <a:solidFill>
                  <a:srgbClr val="FF3300"/>
                </a:solidFill>
                <a:latin typeface="PMingLiU" pitchFamily="18" charset="-120"/>
                <a:sym typeface="Wingdings" pitchFamily="2" charset="2"/>
              </a:rPr>
              <a:t></a:t>
            </a:r>
            <a:endParaRPr lang="zh-TW" altLang="en-US" b="1">
              <a:solidFill>
                <a:srgbClr val="FF3300"/>
              </a:solidFill>
              <a:latin typeface="PMingLiU" pitchFamily="18" charset="-120"/>
            </a:endParaRPr>
          </a:p>
        </p:txBody>
      </p:sp>
      <p:grpSp>
        <p:nvGrpSpPr>
          <p:cNvPr id="55305" name="Group 9"/>
          <p:cNvGrpSpPr>
            <a:grpSpLocks/>
          </p:cNvGrpSpPr>
          <p:nvPr/>
        </p:nvGrpSpPr>
        <p:grpSpPr bwMode="auto">
          <a:xfrm>
            <a:off x="533400" y="1143000"/>
            <a:ext cx="8007350" cy="5486400"/>
            <a:chOff x="384" y="384"/>
            <a:chExt cx="5044" cy="3744"/>
          </a:xfrm>
        </p:grpSpPr>
        <p:grpSp>
          <p:nvGrpSpPr>
            <p:cNvPr id="55328" name="Group 10"/>
            <p:cNvGrpSpPr>
              <a:grpSpLocks/>
            </p:cNvGrpSpPr>
            <p:nvPr/>
          </p:nvGrpSpPr>
          <p:grpSpPr bwMode="auto">
            <a:xfrm>
              <a:off x="384" y="384"/>
              <a:ext cx="5044" cy="3744"/>
              <a:chOff x="384" y="384"/>
              <a:chExt cx="5044" cy="3744"/>
            </a:xfrm>
          </p:grpSpPr>
          <p:grpSp>
            <p:nvGrpSpPr>
              <p:cNvPr id="55332" name="Group 11"/>
              <p:cNvGrpSpPr>
                <a:grpSpLocks/>
              </p:cNvGrpSpPr>
              <p:nvPr/>
            </p:nvGrpSpPr>
            <p:grpSpPr bwMode="auto">
              <a:xfrm>
                <a:off x="384" y="384"/>
                <a:ext cx="5044" cy="3744"/>
                <a:chOff x="384" y="384"/>
                <a:chExt cx="5044" cy="3744"/>
              </a:xfrm>
            </p:grpSpPr>
            <p:pic>
              <p:nvPicPr>
                <p:cNvPr id="55335" name="Picture 12" descr="C:\photo\ledoux.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4" y="384"/>
                  <a:ext cx="5044" cy="3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336" name="Rectangle 13"/>
                <p:cNvSpPr>
                  <a:spLocks noChangeArrowheads="1"/>
                </p:cNvSpPr>
                <p:nvPr/>
              </p:nvSpPr>
              <p:spPr bwMode="auto">
                <a:xfrm>
                  <a:off x="2137" y="1488"/>
                  <a:ext cx="96" cy="9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endParaRPr lang="zh-CN" altLang="en-US"/>
                </a:p>
              </p:txBody>
            </p:sp>
            <p:sp>
              <p:nvSpPr>
                <p:cNvPr id="55337" name="Rectangle 14"/>
                <p:cNvSpPr>
                  <a:spLocks noChangeArrowheads="1"/>
                </p:cNvSpPr>
                <p:nvPr/>
              </p:nvSpPr>
              <p:spPr bwMode="auto">
                <a:xfrm>
                  <a:off x="2126" y="1776"/>
                  <a:ext cx="82" cy="14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endParaRPr lang="zh-CN" altLang="en-US"/>
                </a:p>
              </p:txBody>
            </p:sp>
          </p:grpSp>
          <p:sp>
            <p:nvSpPr>
              <p:cNvPr id="55333" name="Text Box 15"/>
              <p:cNvSpPr txBox="1">
                <a:spLocks noChangeArrowheads="1"/>
              </p:cNvSpPr>
              <p:nvPr/>
            </p:nvSpPr>
            <p:spPr bwMode="auto">
              <a:xfrm>
                <a:off x="1990" y="1713"/>
                <a:ext cx="384"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spcBef>
                    <a:spcPct val="50000"/>
                  </a:spcBef>
                </a:pPr>
                <a:r>
                  <a:rPr lang="zh-TW" altLang="en-US" b="1">
                    <a:solidFill>
                      <a:schemeClr val="accent2"/>
                    </a:solidFill>
                    <a:latin typeface="PMingLiU" pitchFamily="18" charset="-120"/>
                    <a:sym typeface="Wingdings" pitchFamily="2" charset="2"/>
                  </a:rPr>
                  <a:t></a:t>
                </a:r>
                <a:endParaRPr lang="zh-TW" altLang="en-US" b="1">
                  <a:solidFill>
                    <a:schemeClr val="accent2"/>
                  </a:solidFill>
                  <a:latin typeface="PMingLiU" pitchFamily="18" charset="-120"/>
                </a:endParaRPr>
              </a:p>
            </p:txBody>
          </p:sp>
          <p:sp>
            <p:nvSpPr>
              <p:cNvPr id="55334" name="Text Box 16"/>
              <p:cNvSpPr txBox="1">
                <a:spLocks noChangeArrowheads="1"/>
              </p:cNvSpPr>
              <p:nvPr/>
            </p:nvSpPr>
            <p:spPr bwMode="auto">
              <a:xfrm>
                <a:off x="2001" y="1392"/>
                <a:ext cx="384"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spcBef>
                    <a:spcPct val="50000"/>
                  </a:spcBef>
                </a:pPr>
                <a:r>
                  <a:rPr lang="zh-TW" altLang="en-US" b="1">
                    <a:solidFill>
                      <a:srgbClr val="FF3300"/>
                    </a:solidFill>
                    <a:latin typeface="PMingLiU" pitchFamily="18" charset="-120"/>
                    <a:sym typeface="Wingdings" pitchFamily="2" charset="2"/>
                  </a:rPr>
                  <a:t></a:t>
                </a:r>
                <a:endParaRPr lang="zh-TW" altLang="en-US" b="1">
                  <a:solidFill>
                    <a:srgbClr val="FF3300"/>
                  </a:solidFill>
                  <a:latin typeface="PMingLiU" pitchFamily="18" charset="-120"/>
                </a:endParaRPr>
              </a:p>
            </p:txBody>
          </p:sp>
        </p:grpSp>
        <p:sp>
          <p:nvSpPr>
            <p:cNvPr id="55329" name="Rectangle 17"/>
            <p:cNvSpPr>
              <a:spLocks noChangeArrowheads="1"/>
            </p:cNvSpPr>
            <p:nvPr/>
          </p:nvSpPr>
          <p:spPr bwMode="auto">
            <a:xfrm>
              <a:off x="3516" y="1804"/>
              <a:ext cx="372"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spcBef>
                  <a:spcPct val="50000"/>
                </a:spcBef>
              </a:pPr>
              <a:r>
                <a:rPr lang="zh-TW" altLang="en-US" sz="1600" b="1"/>
                <a:t>丘腦</a:t>
              </a:r>
            </a:p>
          </p:txBody>
        </p:sp>
        <p:sp>
          <p:nvSpPr>
            <p:cNvPr id="55330" name="Rectangle 18"/>
            <p:cNvSpPr>
              <a:spLocks noChangeArrowheads="1"/>
            </p:cNvSpPr>
            <p:nvPr/>
          </p:nvSpPr>
          <p:spPr bwMode="auto">
            <a:xfrm>
              <a:off x="1680" y="2716"/>
              <a:ext cx="500"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spcBef>
                  <a:spcPct val="50000"/>
                </a:spcBef>
              </a:pPr>
              <a:r>
                <a:rPr lang="zh-TW" altLang="en-US" sz="1600" b="1">
                  <a:solidFill>
                    <a:schemeClr val="tx2"/>
                  </a:solidFill>
                </a:rPr>
                <a:t>下丘腦</a:t>
              </a:r>
            </a:p>
          </p:txBody>
        </p:sp>
        <p:sp>
          <p:nvSpPr>
            <p:cNvPr id="55331" name="Rectangle 21"/>
            <p:cNvSpPr>
              <a:spLocks noChangeArrowheads="1"/>
            </p:cNvSpPr>
            <p:nvPr/>
          </p:nvSpPr>
          <p:spPr bwMode="auto">
            <a:xfrm>
              <a:off x="2448" y="2016"/>
              <a:ext cx="500"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spcBef>
                  <a:spcPct val="50000"/>
                </a:spcBef>
              </a:pPr>
              <a:r>
                <a:rPr lang="zh-TW" altLang="en-US" sz="1600" b="1">
                  <a:solidFill>
                    <a:schemeClr val="tx2"/>
                  </a:solidFill>
                </a:rPr>
                <a:t>杏仁核</a:t>
              </a:r>
              <a:endParaRPr lang="zh-TW" altLang="en-GB" sz="1600" b="1">
                <a:solidFill>
                  <a:schemeClr val="tx2"/>
                </a:solidFill>
              </a:endParaRPr>
            </a:p>
          </p:txBody>
        </p:sp>
      </p:grpSp>
      <p:sp>
        <p:nvSpPr>
          <p:cNvPr id="55306" name="Rectangle 22"/>
          <p:cNvSpPr>
            <a:spLocks noChangeArrowheads="1"/>
          </p:cNvSpPr>
          <p:nvPr/>
        </p:nvSpPr>
        <p:spPr bwMode="auto">
          <a:xfrm>
            <a:off x="6096000" y="3505200"/>
            <a:ext cx="1619250"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Bef>
                <a:spcPct val="50000"/>
              </a:spcBef>
            </a:pPr>
            <a:r>
              <a:rPr lang="en-US" altLang="zh-TW" sz="1600" b="1"/>
              <a:t>Hippocampus</a:t>
            </a:r>
            <a:r>
              <a:rPr lang="zh-TW" altLang="en-US" sz="1600" b="1">
                <a:solidFill>
                  <a:srgbClr val="FF0000"/>
                </a:solidFill>
              </a:rPr>
              <a:t>           </a:t>
            </a:r>
            <a:r>
              <a:rPr lang="zh-TW" altLang="en-US" sz="1600" b="1">
                <a:solidFill>
                  <a:schemeClr val="tx2"/>
                </a:solidFill>
              </a:rPr>
              <a:t>海馬</a:t>
            </a:r>
            <a:endParaRPr lang="zh-TW" altLang="en-GB" sz="1600" b="1">
              <a:solidFill>
                <a:schemeClr val="tx2"/>
              </a:solidFill>
            </a:endParaRPr>
          </a:p>
        </p:txBody>
      </p:sp>
      <p:sp>
        <p:nvSpPr>
          <p:cNvPr id="55307" name="Rectangle 23"/>
          <p:cNvSpPr>
            <a:spLocks noChangeArrowheads="1"/>
          </p:cNvSpPr>
          <p:nvPr/>
        </p:nvSpPr>
        <p:spPr bwMode="auto">
          <a:xfrm>
            <a:off x="5562600" y="4648200"/>
            <a:ext cx="3190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kumimoji="1" lang="en-US" altLang="zh-TW">
                <a:solidFill>
                  <a:schemeClr val="tx2"/>
                </a:solidFill>
              </a:rPr>
              <a:t>a</a:t>
            </a:r>
            <a:endParaRPr kumimoji="1" lang="en-GB" altLang="zh-CN">
              <a:solidFill>
                <a:schemeClr val="tx2"/>
              </a:solidFill>
            </a:endParaRPr>
          </a:p>
        </p:txBody>
      </p:sp>
      <p:sp>
        <p:nvSpPr>
          <p:cNvPr id="55308" name="Rectangle 24"/>
          <p:cNvSpPr>
            <a:spLocks noChangeArrowheads="1"/>
          </p:cNvSpPr>
          <p:nvPr/>
        </p:nvSpPr>
        <p:spPr bwMode="auto">
          <a:xfrm>
            <a:off x="4343400" y="4648200"/>
            <a:ext cx="3365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kumimoji="1" lang="en-US" altLang="zh-CN">
                <a:solidFill>
                  <a:schemeClr val="tx2"/>
                </a:solidFill>
              </a:rPr>
              <a:t>b</a:t>
            </a:r>
            <a:endParaRPr kumimoji="1" lang="en-GB" altLang="zh-CN">
              <a:solidFill>
                <a:schemeClr val="tx2"/>
              </a:solidFill>
            </a:endParaRPr>
          </a:p>
        </p:txBody>
      </p:sp>
      <p:sp>
        <p:nvSpPr>
          <p:cNvPr id="25" name="圆角矩形 24"/>
          <p:cNvSpPr>
            <a:spLocks noChangeArrowheads="1"/>
          </p:cNvSpPr>
          <p:nvPr/>
        </p:nvSpPr>
        <p:spPr bwMode="auto">
          <a:xfrm>
            <a:off x="1071563" y="2643188"/>
            <a:ext cx="1428750" cy="857250"/>
          </a:xfrm>
          <a:prstGeom prst="roundRect">
            <a:avLst>
              <a:gd name="adj" fmla="val 16667"/>
            </a:avLst>
          </a:prstGeom>
          <a:solidFill>
            <a:srgbClr val="8E736A"/>
          </a:solidFill>
          <a:ln w="25400">
            <a:solidFill>
              <a:schemeClr val="bg1"/>
            </a:solidFill>
            <a:round/>
            <a:headEnd/>
            <a:tailEnd/>
          </a:ln>
          <a:effectLst>
            <a:outerShdw blurRad="63500" dist="26940" dir="5400000" rotWithShape="0">
              <a:srgbClr val="000000">
                <a:alpha val="39999"/>
              </a:srgbClr>
            </a:outerShdw>
          </a:effectLst>
        </p:spPr>
        <p:txBody>
          <a:bodyPr wrap="none" anchor="ctr"/>
          <a:lstStyle/>
          <a:p>
            <a:pPr algn="ctr">
              <a:defRPr/>
            </a:pPr>
            <a:r>
              <a:rPr lang="en-US" altLang="zh-CN">
                <a:solidFill>
                  <a:srgbClr val="FFFFFF"/>
                </a:solidFill>
                <a:latin typeface="Georgia" pitchFamily="-109" charset="0"/>
                <a:ea typeface="华文新魏" pitchFamily="2" charset="-122"/>
              </a:rPr>
              <a:t>sensation</a:t>
            </a:r>
            <a:endParaRPr lang="zh-CN" altLang="en-US">
              <a:solidFill>
                <a:srgbClr val="FFFFFF"/>
              </a:solidFill>
              <a:latin typeface="Georgia" pitchFamily="-109" charset="0"/>
              <a:ea typeface="华文新魏" pitchFamily="2" charset="-122"/>
            </a:endParaRPr>
          </a:p>
        </p:txBody>
      </p:sp>
      <p:sp>
        <p:nvSpPr>
          <p:cNvPr id="26" name="圆角矩形 25"/>
          <p:cNvSpPr>
            <a:spLocks noChangeArrowheads="1"/>
          </p:cNvSpPr>
          <p:nvPr/>
        </p:nvSpPr>
        <p:spPr bwMode="auto">
          <a:xfrm>
            <a:off x="6286500" y="1714500"/>
            <a:ext cx="1428750" cy="857250"/>
          </a:xfrm>
          <a:prstGeom prst="roundRect">
            <a:avLst>
              <a:gd name="adj" fmla="val 16667"/>
            </a:avLst>
          </a:prstGeom>
          <a:solidFill>
            <a:srgbClr val="8E736A"/>
          </a:solidFill>
          <a:ln w="25400">
            <a:solidFill>
              <a:schemeClr val="bg1"/>
            </a:solidFill>
            <a:round/>
            <a:headEnd/>
            <a:tailEnd/>
          </a:ln>
          <a:effectLst>
            <a:outerShdw blurRad="63500" dist="26940" dir="5400000" rotWithShape="0">
              <a:srgbClr val="000000">
                <a:alpha val="39999"/>
              </a:srgbClr>
            </a:outerShdw>
          </a:effectLst>
        </p:spPr>
        <p:txBody>
          <a:bodyPr wrap="none" anchor="ctr"/>
          <a:lstStyle/>
          <a:p>
            <a:pPr algn="ctr">
              <a:defRPr/>
            </a:pPr>
            <a:r>
              <a:rPr lang="en-US" altLang="zh-CN">
                <a:solidFill>
                  <a:srgbClr val="FFFFFF"/>
                </a:solidFill>
                <a:latin typeface="Georgia" pitchFamily="-109" charset="0"/>
                <a:ea typeface="华文新魏" pitchFamily="2" charset="-122"/>
              </a:rPr>
              <a:t>Cognition</a:t>
            </a:r>
          </a:p>
          <a:p>
            <a:pPr algn="ctr">
              <a:defRPr/>
            </a:pPr>
            <a:r>
              <a:rPr lang="en-US" altLang="zh-CN">
                <a:solidFill>
                  <a:srgbClr val="FFFFFF"/>
                </a:solidFill>
                <a:latin typeface="Georgia" pitchFamily="-109" charset="0"/>
                <a:ea typeface="华文新魏" pitchFamily="2" charset="-122"/>
              </a:rPr>
              <a:t>intergrate</a:t>
            </a:r>
            <a:endParaRPr lang="zh-CN" altLang="en-US">
              <a:solidFill>
                <a:srgbClr val="FFFFFF"/>
              </a:solidFill>
              <a:latin typeface="Georgia" pitchFamily="-109" charset="0"/>
              <a:ea typeface="华文新魏" pitchFamily="2" charset="-122"/>
            </a:endParaRPr>
          </a:p>
        </p:txBody>
      </p:sp>
      <p:sp>
        <p:nvSpPr>
          <p:cNvPr id="27" name="圆角矩形 26"/>
          <p:cNvSpPr>
            <a:spLocks noChangeArrowheads="1"/>
          </p:cNvSpPr>
          <p:nvPr/>
        </p:nvSpPr>
        <p:spPr bwMode="auto">
          <a:xfrm>
            <a:off x="6215063" y="3500438"/>
            <a:ext cx="1428750" cy="857250"/>
          </a:xfrm>
          <a:prstGeom prst="roundRect">
            <a:avLst>
              <a:gd name="adj" fmla="val 16667"/>
            </a:avLst>
          </a:prstGeom>
          <a:solidFill>
            <a:srgbClr val="8E736A"/>
          </a:solidFill>
          <a:ln w="25400">
            <a:solidFill>
              <a:schemeClr val="bg1"/>
            </a:solidFill>
            <a:round/>
            <a:headEnd/>
            <a:tailEnd/>
          </a:ln>
          <a:effectLst>
            <a:outerShdw blurRad="63500" dist="26940" dir="5400000" rotWithShape="0">
              <a:srgbClr val="000000">
                <a:alpha val="39999"/>
              </a:srgbClr>
            </a:outerShdw>
          </a:effectLst>
        </p:spPr>
        <p:txBody>
          <a:bodyPr wrap="none" anchor="ctr"/>
          <a:lstStyle/>
          <a:p>
            <a:pPr algn="ctr">
              <a:defRPr/>
            </a:pPr>
            <a:r>
              <a:rPr lang="en-US" altLang="zh-CN">
                <a:solidFill>
                  <a:srgbClr val="FFFFFF"/>
                </a:solidFill>
                <a:latin typeface="Georgia" pitchFamily="-109" charset="0"/>
                <a:ea typeface="华文新魏" pitchFamily="2" charset="-122"/>
              </a:rPr>
              <a:t>Memory</a:t>
            </a:r>
          </a:p>
          <a:p>
            <a:pPr algn="ctr">
              <a:defRPr/>
            </a:pPr>
            <a:r>
              <a:rPr lang="en-US" altLang="zh-CN">
                <a:solidFill>
                  <a:srgbClr val="FFFFFF"/>
                </a:solidFill>
                <a:latin typeface="Georgia" pitchFamily="-109" charset="0"/>
                <a:ea typeface="华文新魏" pitchFamily="2" charset="-122"/>
              </a:rPr>
              <a:t>integrate</a:t>
            </a:r>
            <a:endParaRPr lang="zh-CN" altLang="en-US">
              <a:solidFill>
                <a:srgbClr val="FFFFFF"/>
              </a:solidFill>
              <a:latin typeface="Georgia" pitchFamily="-109" charset="0"/>
              <a:ea typeface="华文新魏" pitchFamily="2" charset="-122"/>
            </a:endParaRPr>
          </a:p>
        </p:txBody>
      </p:sp>
      <p:sp>
        <p:nvSpPr>
          <p:cNvPr id="28" name="圆角矩形 27"/>
          <p:cNvSpPr>
            <a:spLocks noChangeArrowheads="1"/>
          </p:cNvSpPr>
          <p:nvPr/>
        </p:nvSpPr>
        <p:spPr bwMode="auto">
          <a:xfrm>
            <a:off x="3714750" y="3214688"/>
            <a:ext cx="1428750" cy="857250"/>
          </a:xfrm>
          <a:prstGeom prst="roundRect">
            <a:avLst>
              <a:gd name="adj" fmla="val 16667"/>
            </a:avLst>
          </a:prstGeom>
          <a:solidFill>
            <a:srgbClr val="8E736A"/>
          </a:solidFill>
          <a:ln w="25400">
            <a:solidFill>
              <a:schemeClr val="bg1"/>
            </a:solidFill>
            <a:round/>
            <a:headEnd/>
            <a:tailEnd/>
          </a:ln>
          <a:effectLst>
            <a:outerShdw blurRad="63500" dist="26940" dir="5400000" rotWithShape="0">
              <a:srgbClr val="000000">
                <a:alpha val="39999"/>
              </a:srgbClr>
            </a:outerShdw>
          </a:effectLst>
        </p:spPr>
        <p:txBody>
          <a:bodyPr wrap="none" anchor="ctr"/>
          <a:lstStyle/>
          <a:p>
            <a:pPr algn="ctr">
              <a:defRPr/>
            </a:pPr>
            <a:r>
              <a:rPr lang="en-US" altLang="zh-CN">
                <a:solidFill>
                  <a:srgbClr val="FFFFFF"/>
                </a:solidFill>
                <a:latin typeface="Georgia" pitchFamily="-109" charset="0"/>
                <a:ea typeface="华文新魏" pitchFamily="2" charset="-122"/>
              </a:rPr>
              <a:t>Emotion</a:t>
            </a:r>
            <a:endParaRPr lang="zh-CN" altLang="en-US">
              <a:solidFill>
                <a:srgbClr val="FFFFFF"/>
              </a:solidFill>
              <a:latin typeface="Georgia" pitchFamily="-109" charset="0"/>
              <a:ea typeface="华文新魏" pitchFamily="2" charset="-122"/>
            </a:endParaRPr>
          </a:p>
        </p:txBody>
      </p:sp>
      <p:sp>
        <p:nvSpPr>
          <p:cNvPr id="1026" name="Lock"/>
          <p:cNvSpPr>
            <a:spLocks noEditPoints="1" noChangeArrowheads="1"/>
          </p:cNvSpPr>
          <p:nvPr/>
        </p:nvSpPr>
        <p:spPr bwMode="auto">
          <a:xfrm>
            <a:off x="3643313" y="2500313"/>
            <a:ext cx="280987" cy="609600"/>
          </a:xfrm>
          <a:custGeom>
            <a:avLst/>
            <a:gdLst>
              <a:gd name="T0" fmla="*/ 2147483647 w 21600"/>
              <a:gd name="T1" fmla="*/ 0 h 21600"/>
              <a:gd name="T2" fmla="*/ 2147483647 w 21600"/>
              <a:gd name="T3" fmla="*/ 2147483647 h 21600"/>
              <a:gd name="T4" fmla="*/ 2147483647 w 21600"/>
              <a:gd name="T5" fmla="*/ 2147483647 h 21600"/>
              <a:gd name="T6" fmla="*/ 0 w 21600"/>
              <a:gd name="T7" fmla="*/ 2147483647 h 21600"/>
              <a:gd name="T8" fmla="*/ 0 60000 65536"/>
              <a:gd name="T9" fmla="*/ 0 60000 65536"/>
              <a:gd name="T10" fmla="*/ 0 60000 65536"/>
              <a:gd name="T11" fmla="*/ 0 60000 65536"/>
              <a:gd name="T12" fmla="*/ 744 w 21600"/>
              <a:gd name="T13" fmla="*/ 9904 h 21600"/>
              <a:gd name="T14" fmla="*/ 21134 w 21600"/>
              <a:gd name="T15" fmla="*/ 15335 h 21600"/>
            </a:gdLst>
            <a:ahLst/>
            <a:cxnLst>
              <a:cxn ang="T8">
                <a:pos x="T0" y="T1"/>
              </a:cxn>
              <a:cxn ang="T9">
                <a:pos x="T2" y="T3"/>
              </a:cxn>
              <a:cxn ang="T10">
                <a:pos x="T4" y="T5"/>
              </a:cxn>
              <a:cxn ang="T11">
                <a:pos x="T6" y="T7"/>
              </a:cxn>
            </a:cxnLst>
            <a:rect l="T12" t="T13" r="T14" b="T15"/>
            <a:pathLst>
              <a:path w="21600" h="21600" extrusionOk="0">
                <a:moveTo>
                  <a:pt x="93" y="9606"/>
                </a:moveTo>
                <a:lnTo>
                  <a:pt x="2048" y="9606"/>
                </a:lnTo>
                <a:lnTo>
                  <a:pt x="2048" y="4713"/>
                </a:lnTo>
                <a:lnTo>
                  <a:pt x="2420" y="3818"/>
                </a:lnTo>
                <a:lnTo>
                  <a:pt x="2979" y="3028"/>
                </a:lnTo>
                <a:lnTo>
                  <a:pt x="3537" y="2446"/>
                </a:lnTo>
                <a:lnTo>
                  <a:pt x="3956" y="1998"/>
                </a:lnTo>
                <a:lnTo>
                  <a:pt x="4492" y="1581"/>
                </a:lnTo>
                <a:lnTo>
                  <a:pt x="5143" y="1238"/>
                </a:lnTo>
                <a:lnTo>
                  <a:pt x="5912" y="880"/>
                </a:lnTo>
                <a:lnTo>
                  <a:pt x="6587" y="641"/>
                </a:lnTo>
                <a:lnTo>
                  <a:pt x="7518" y="372"/>
                </a:lnTo>
                <a:lnTo>
                  <a:pt x="8425" y="208"/>
                </a:lnTo>
                <a:lnTo>
                  <a:pt x="9496" y="59"/>
                </a:lnTo>
                <a:lnTo>
                  <a:pt x="10637" y="14"/>
                </a:lnTo>
                <a:lnTo>
                  <a:pt x="11614" y="59"/>
                </a:lnTo>
                <a:lnTo>
                  <a:pt x="12382" y="119"/>
                </a:lnTo>
                <a:lnTo>
                  <a:pt x="13034" y="253"/>
                </a:lnTo>
                <a:lnTo>
                  <a:pt x="13779" y="417"/>
                </a:lnTo>
                <a:lnTo>
                  <a:pt x="14500" y="611"/>
                </a:lnTo>
                <a:lnTo>
                  <a:pt x="14733" y="686"/>
                </a:lnTo>
                <a:lnTo>
                  <a:pt x="14989" y="790"/>
                </a:lnTo>
                <a:lnTo>
                  <a:pt x="15175" y="865"/>
                </a:lnTo>
                <a:lnTo>
                  <a:pt x="15385" y="954"/>
                </a:lnTo>
                <a:lnTo>
                  <a:pt x="15431" y="969"/>
                </a:lnTo>
                <a:lnTo>
                  <a:pt x="15594" y="1059"/>
                </a:lnTo>
                <a:lnTo>
                  <a:pt x="15757" y="1148"/>
                </a:lnTo>
                <a:lnTo>
                  <a:pt x="15920" y="1267"/>
                </a:lnTo>
                <a:lnTo>
                  <a:pt x="16106" y="1372"/>
                </a:lnTo>
                <a:lnTo>
                  <a:pt x="16665" y="1730"/>
                </a:lnTo>
                <a:lnTo>
                  <a:pt x="17014" y="1998"/>
                </a:lnTo>
                <a:lnTo>
                  <a:pt x="17480" y="2356"/>
                </a:lnTo>
                <a:lnTo>
                  <a:pt x="17852" y="2804"/>
                </a:lnTo>
                <a:lnTo>
                  <a:pt x="18178" y="3192"/>
                </a:lnTo>
                <a:lnTo>
                  <a:pt x="18527" y="3639"/>
                </a:lnTo>
                <a:lnTo>
                  <a:pt x="18806" y="4132"/>
                </a:lnTo>
                <a:lnTo>
                  <a:pt x="19086" y="4713"/>
                </a:lnTo>
                <a:lnTo>
                  <a:pt x="19272" y="5191"/>
                </a:lnTo>
                <a:lnTo>
                  <a:pt x="19295" y="9606"/>
                </a:lnTo>
                <a:lnTo>
                  <a:pt x="21600" y="9606"/>
                </a:lnTo>
                <a:lnTo>
                  <a:pt x="21600" y="16289"/>
                </a:lnTo>
                <a:lnTo>
                  <a:pt x="21413" y="17184"/>
                </a:lnTo>
                <a:lnTo>
                  <a:pt x="21041" y="17900"/>
                </a:lnTo>
                <a:lnTo>
                  <a:pt x="20668" y="18377"/>
                </a:lnTo>
                <a:lnTo>
                  <a:pt x="20343" y="18855"/>
                </a:lnTo>
                <a:lnTo>
                  <a:pt x="19924" y="19332"/>
                </a:lnTo>
                <a:lnTo>
                  <a:pt x="19388" y="19809"/>
                </a:lnTo>
                <a:lnTo>
                  <a:pt x="18806" y="20242"/>
                </a:lnTo>
                <a:lnTo>
                  <a:pt x="18062" y="20585"/>
                </a:lnTo>
                <a:lnTo>
                  <a:pt x="17270" y="20883"/>
                </a:lnTo>
                <a:lnTo>
                  <a:pt x="16525" y="21182"/>
                </a:lnTo>
                <a:lnTo>
                  <a:pt x="15548" y="21420"/>
                </a:lnTo>
                <a:lnTo>
                  <a:pt x="14803" y="21540"/>
                </a:lnTo>
                <a:lnTo>
                  <a:pt x="13662" y="21674"/>
                </a:lnTo>
                <a:lnTo>
                  <a:pt x="8379" y="21659"/>
                </a:lnTo>
                <a:lnTo>
                  <a:pt x="7168" y="21540"/>
                </a:lnTo>
                <a:lnTo>
                  <a:pt x="6098" y="21331"/>
                </a:lnTo>
                <a:lnTo>
                  <a:pt x="5050" y="21092"/>
                </a:lnTo>
                <a:lnTo>
                  <a:pt x="4003" y="20764"/>
                </a:lnTo>
                <a:lnTo>
                  <a:pt x="3258" y="20391"/>
                </a:lnTo>
                <a:lnTo>
                  <a:pt x="2769" y="20123"/>
                </a:lnTo>
                <a:lnTo>
                  <a:pt x="2281" y="19720"/>
                </a:lnTo>
                <a:lnTo>
                  <a:pt x="1862" y="19407"/>
                </a:lnTo>
                <a:lnTo>
                  <a:pt x="1489" y="19079"/>
                </a:lnTo>
                <a:lnTo>
                  <a:pt x="1070" y="18676"/>
                </a:lnTo>
                <a:lnTo>
                  <a:pt x="744" y="18258"/>
                </a:lnTo>
                <a:lnTo>
                  <a:pt x="325" y="17661"/>
                </a:lnTo>
                <a:lnTo>
                  <a:pt x="162" y="17035"/>
                </a:lnTo>
                <a:lnTo>
                  <a:pt x="93" y="16468"/>
                </a:lnTo>
                <a:lnTo>
                  <a:pt x="93" y="9606"/>
                </a:lnTo>
                <a:close/>
                <a:moveTo>
                  <a:pt x="6098" y="9591"/>
                </a:moveTo>
                <a:lnTo>
                  <a:pt x="6098" y="5220"/>
                </a:lnTo>
                <a:lnTo>
                  <a:pt x="6191" y="4907"/>
                </a:lnTo>
                <a:lnTo>
                  <a:pt x="6307" y="4639"/>
                </a:lnTo>
                <a:lnTo>
                  <a:pt x="6517" y="4370"/>
                </a:lnTo>
                <a:lnTo>
                  <a:pt x="6680" y="4087"/>
                </a:lnTo>
                <a:lnTo>
                  <a:pt x="6889" y="3878"/>
                </a:lnTo>
                <a:lnTo>
                  <a:pt x="7308" y="3520"/>
                </a:lnTo>
                <a:lnTo>
                  <a:pt x="7843" y="3281"/>
                </a:lnTo>
                <a:lnTo>
                  <a:pt x="8402" y="3013"/>
                </a:lnTo>
                <a:lnTo>
                  <a:pt x="9031" y="2834"/>
                </a:lnTo>
                <a:lnTo>
                  <a:pt x="9659" y="2700"/>
                </a:lnTo>
                <a:lnTo>
                  <a:pt x="10497" y="2625"/>
                </a:lnTo>
                <a:lnTo>
                  <a:pt x="11125" y="2655"/>
                </a:lnTo>
                <a:lnTo>
                  <a:pt x="11987" y="2789"/>
                </a:lnTo>
                <a:lnTo>
                  <a:pt x="12522" y="2893"/>
                </a:lnTo>
                <a:lnTo>
                  <a:pt x="13011" y="3028"/>
                </a:lnTo>
                <a:lnTo>
                  <a:pt x="13290" y="3192"/>
                </a:lnTo>
                <a:lnTo>
                  <a:pt x="13709" y="3371"/>
                </a:lnTo>
                <a:lnTo>
                  <a:pt x="13872" y="3505"/>
                </a:lnTo>
                <a:lnTo>
                  <a:pt x="14058" y="3639"/>
                </a:lnTo>
                <a:lnTo>
                  <a:pt x="14291" y="3788"/>
                </a:lnTo>
                <a:lnTo>
                  <a:pt x="14431" y="3953"/>
                </a:lnTo>
                <a:lnTo>
                  <a:pt x="14617" y="4102"/>
                </a:lnTo>
                <a:lnTo>
                  <a:pt x="14826" y="4311"/>
                </a:lnTo>
                <a:lnTo>
                  <a:pt x="14919" y="4534"/>
                </a:lnTo>
                <a:lnTo>
                  <a:pt x="15036" y="4773"/>
                </a:lnTo>
                <a:lnTo>
                  <a:pt x="15175" y="5027"/>
                </a:lnTo>
                <a:lnTo>
                  <a:pt x="15245" y="5220"/>
                </a:lnTo>
                <a:lnTo>
                  <a:pt x="15245" y="9591"/>
                </a:lnTo>
                <a:lnTo>
                  <a:pt x="6098" y="9591"/>
                </a:lnTo>
                <a:close/>
              </a:path>
              <a:path w="21600" h="21600" extrusionOk="0">
                <a:moveTo>
                  <a:pt x="93" y="9606"/>
                </a:moveTo>
                <a:lnTo>
                  <a:pt x="21600" y="9606"/>
                </a:lnTo>
                <a:close/>
              </a:path>
              <a:path w="21600" h="21600" extrusionOk="0">
                <a:moveTo>
                  <a:pt x="11684" y="17109"/>
                </a:moveTo>
                <a:lnTo>
                  <a:pt x="12266" y="19317"/>
                </a:lnTo>
                <a:lnTo>
                  <a:pt x="9659" y="19317"/>
                </a:lnTo>
                <a:lnTo>
                  <a:pt x="10287" y="17124"/>
                </a:lnTo>
                <a:lnTo>
                  <a:pt x="10008" y="16975"/>
                </a:lnTo>
                <a:lnTo>
                  <a:pt x="9799" y="16722"/>
                </a:lnTo>
                <a:lnTo>
                  <a:pt x="9752" y="16408"/>
                </a:lnTo>
                <a:lnTo>
                  <a:pt x="9822" y="16170"/>
                </a:lnTo>
                <a:lnTo>
                  <a:pt x="10008" y="16006"/>
                </a:lnTo>
                <a:lnTo>
                  <a:pt x="10148" y="15871"/>
                </a:lnTo>
                <a:lnTo>
                  <a:pt x="10381" y="15782"/>
                </a:lnTo>
                <a:lnTo>
                  <a:pt x="10660" y="15692"/>
                </a:lnTo>
                <a:lnTo>
                  <a:pt x="11009" y="15677"/>
                </a:lnTo>
                <a:lnTo>
                  <a:pt x="11288" y="15722"/>
                </a:lnTo>
                <a:lnTo>
                  <a:pt x="11614" y="15782"/>
                </a:lnTo>
                <a:lnTo>
                  <a:pt x="11893" y="15946"/>
                </a:lnTo>
                <a:lnTo>
                  <a:pt x="12033" y="16080"/>
                </a:lnTo>
                <a:lnTo>
                  <a:pt x="12173" y="16229"/>
                </a:lnTo>
                <a:lnTo>
                  <a:pt x="12196" y="16408"/>
                </a:lnTo>
                <a:lnTo>
                  <a:pt x="12103" y="16722"/>
                </a:lnTo>
                <a:lnTo>
                  <a:pt x="11987" y="16856"/>
                </a:lnTo>
                <a:lnTo>
                  <a:pt x="11847" y="16975"/>
                </a:lnTo>
                <a:lnTo>
                  <a:pt x="11684" y="17109"/>
                </a:lnTo>
              </a:path>
            </a:pathLst>
          </a:custGeom>
          <a:solidFill>
            <a:srgbClr val="C0C0C0"/>
          </a:solidFill>
          <a:ln w="38100">
            <a:solidFill>
              <a:srgbClr val="000000"/>
            </a:solidFill>
            <a:miter lim="800000"/>
            <a:headEnd/>
            <a:tailEnd/>
          </a:ln>
        </p:spPr>
        <p:txBody>
          <a:bodyPr/>
          <a:lstStyle/>
          <a:p>
            <a:endParaRPr lang="zh-CN" altLang="en-US"/>
          </a:p>
        </p:txBody>
      </p:sp>
      <p:sp>
        <p:nvSpPr>
          <p:cNvPr id="30" name="Lock"/>
          <p:cNvSpPr>
            <a:spLocks noEditPoints="1" noChangeArrowheads="1"/>
          </p:cNvSpPr>
          <p:nvPr/>
        </p:nvSpPr>
        <p:spPr bwMode="auto">
          <a:xfrm>
            <a:off x="5929313" y="2214563"/>
            <a:ext cx="280987" cy="609600"/>
          </a:xfrm>
          <a:custGeom>
            <a:avLst/>
            <a:gdLst>
              <a:gd name="T0" fmla="*/ 2147483647 w 21600"/>
              <a:gd name="T1" fmla="*/ 0 h 21600"/>
              <a:gd name="T2" fmla="*/ 2147483647 w 21600"/>
              <a:gd name="T3" fmla="*/ 2147483647 h 21600"/>
              <a:gd name="T4" fmla="*/ 2147483647 w 21600"/>
              <a:gd name="T5" fmla="*/ 2147483647 h 21600"/>
              <a:gd name="T6" fmla="*/ 0 w 21600"/>
              <a:gd name="T7" fmla="*/ 2147483647 h 21600"/>
              <a:gd name="T8" fmla="*/ 0 60000 65536"/>
              <a:gd name="T9" fmla="*/ 0 60000 65536"/>
              <a:gd name="T10" fmla="*/ 0 60000 65536"/>
              <a:gd name="T11" fmla="*/ 0 60000 65536"/>
              <a:gd name="T12" fmla="*/ 744 w 21600"/>
              <a:gd name="T13" fmla="*/ 9904 h 21600"/>
              <a:gd name="T14" fmla="*/ 21134 w 21600"/>
              <a:gd name="T15" fmla="*/ 15335 h 21600"/>
            </a:gdLst>
            <a:ahLst/>
            <a:cxnLst>
              <a:cxn ang="T8">
                <a:pos x="T0" y="T1"/>
              </a:cxn>
              <a:cxn ang="T9">
                <a:pos x="T2" y="T3"/>
              </a:cxn>
              <a:cxn ang="T10">
                <a:pos x="T4" y="T5"/>
              </a:cxn>
              <a:cxn ang="T11">
                <a:pos x="T6" y="T7"/>
              </a:cxn>
            </a:cxnLst>
            <a:rect l="T12" t="T13" r="T14" b="T15"/>
            <a:pathLst>
              <a:path w="21600" h="21600" extrusionOk="0">
                <a:moveTo>
                  <a:pt x="93" y="9606"/>
                </a:moveTo>
                <a:lnTo>
                  <a:pt x="2048" y="9606"/>
                </a:lnTo>
                <a:lnTo>
                  <a:pt x="2048" y="4713"/>
                </a:lnTo>
                <a:lnTo>
                  <a:pt x="2420" y="3818"/>
                </a:lnTo>
                <a:lnTo>
                  <a:pt x="2979" y="3028"/>
                </a:lnTo>
                <a:lnTo>
                  <a:pt x="3537" y="2446"/>
                </a:lnTo>
                <a:lnTo>
                  <a:pt x="3956" y="1998"/>
                </a:lnTo>
                <a:lnTo>
                  <a:pt x="4492" y="1581"/>
                </a:lnTo>
                <a:lnTo>
                  <a:pt x="5143" y="1238"/>
                </a:lnTo>
                <a:lnTo>
                  <a:pt x="5912" y="880"/>
                </a:lnTo>
                <a:lnTo>
                  <a:pt x="6587" y="641"/>
                </a:lnTo>
                <a:lnTo>
                  <a:pt x="7518" y="372"/>
                </a:lnTo>
                <a:lnTo>
                  <a:pt x="8425" y="208"/>
                </a:lnTo>
                <a:lnTo>
                  <a:pt x="9496" y="59"/>
                </a:lnTo>
                <a:lnTo>
                  <a:pt x="10637" y="14"/>
                </a:lnTo>
                <a:lnTo>
                  <a:pt x="11614" y="59"/>
                </a:lnTo>
                <a:lnTo>
                  <a:pt x="12382" y="119"/>
                </a:lnTo>
                <a:lnTo>
                  <a:pt x="13034" y="253"/>
                </a:lnTo>
                <a:lnTo>
                  <a:pt x="13779" y="417"/>
                </a:lnTo>
                <a:lnTo>
                  <a:pt x="14500" y="611"/>
                </a:lnTo>
                <a:lnTo>
                  <a:pt x="14733" y="686"/>
                </a:lnTo>
                <a:lnTo>
                  <a:pt x="14989" y="790"/>
                </a:lnTo>
                <a:lnTo>
                  <a:pt x="15175" y="865"/>
                </a:lnTo>
                <a:lnTo>
                  <a:pt x="15385" y="954"/>
                </a:lnTo>
                <a:lnTo>
                  <a:pt x="15431" y="969"/>
                </a:lnTo>
                <a:lnTo>
                  <a:pt x="15594" y="1059"/>
                </a:lnTo>
                <a:lnTo>
                  <a:pt x="15757" y="1148"/>
                </a:lnTo>
                <a:lnTo>
                  <a:pt x="15920" y="1267"/>
                </a:lnTo>
                <a:lnTo>
                  <a:pt x="16106" y="1372"/>
                </a:lnTo>
                <a:lnTo>
                  <a:pt x="16665" y="1730"/>
                </a:lnTo>
                <a:lnTo>
                  <a:pt x="17014" y="1998"/>
                </a:lnTo>
                <a:lnTo>
                  <a:pt x="17480" y="2356"/>
                </a:lnTo>
                <a:lnTo>
                  <a:pt x="17852" y="2804"/>
                </a:lnTo>
                <a:lnTo>
                  <a:pt x="18178" y="3192"/>
                </a:lnTo>
                <a:lnTo>
                  <a:pt x="18527" y="3639"/>
                </a:lnTo>
                <a:lnTo>
                  <a:pt x="18806" y="4132"/>
                </a:lnTo>
                <a:lnTo>
                  <a:pt x="19086" y="4713"/>
                </a:lnTo>
                <a:lnTo>
                  <a:pt x="19272" y="5191"/>
                </a:lnTo>
                <a:lnTo>
                  <a:pt x="19295" y="9606"/>
                </a:lnTo>
                <a:lnTo>
                  <a:pt x="21600" y="9606"/>
                </a:lnTo>
                <a:lnTo>
                  <a:pt x="21600" y="16289"/>
                </a:lnTo>
                <a:lnTo>
                  <a:pt x="21413" y="17184"/>
                </a:lnTo>
                <a:lnTo>
                  <a:pt x="21041" y="17900"/>
                </a:lnTo>
                <a:lnTo>
                  <a:pt x="20668" y="18377"/>
                </a:lnTo>
                <a:lnTo>
                  <a:pt x="20343" y="18855"/>
                </a:lnTo>
                <a:lnTo>
                  <a:pt x="19924" y="19332"/>
                </a:lnTo>
                <a:lnTo>
                  <a:pt x="19388" y="19809"/>
                </a:lnTo>
                <a:lnTo>
                  <a:pt x="18806" y="20242"/>
                </a:lnTo>
                <a:lnTo>
                  <a:pt x="18062" y="20585"/>
                </a:lnTo>
                <a:lnTo>
                  <a:pt x="17270" y="20883"/>
                </a:lnTo>
                <a:lnTo>
                  <a:pt x="16525" y="21182"/>
                </a:lnTo>
                <a:lnTo>
                  <a:pt x="15548" y="21420"/>
                </a:lnTo>
                <a:lnTo>
                  <a:pt x="14803" y="21540"/>
                </a:lnTo>
                <a:lnTo>
                  <a:pt x="13662" y="21674"/>
                </a:lnTo>
                <a:lnTo>
                  <a:pt x="8379" y="21659"/>
                </a:lnTo>
                <a:lnTo>
                  <a:pt x="7168" y="21540"/>
                </a:lnTo>
                <a:lnTo>
                  <a:pt x="6098" y="21331"/>
                </a:lnTo>
                <a:lnTo>
                  <a:pt x="5050" y="21092"/>
                </a:lnTo>
                <a:lnTo>
                  <a:pt x="4003" y="20764"/>
                </a:lnTo>
                <a:lnTo>
                  <a:pt x="3258" y="20391"/>
                </a:lnTo>
                <a:lnTo>
                  <a:pt x="2769" y="20123"/>
                </a:lnTo>
                <a:lnTo>
                  <a:pt x="2281" y="19720"/>
                </a:lnTo>
                <a:lnTo>
                  <a:pt x="1862" y="19407"/>
                </a:lnTo>
                <a:lnTo>
                  <a:pt x="1489" y="19079"/>
                </a:lnTo>
                <a:lnTo>
                  <a:pt x="1070" y="18676"/>
                </a:lnTo>
                <a:lnTo>
                  <a:pt x="744" y="18258"/>
                </a:lnTo>
                <a:lnTo>
                  <a:pt x="325" y="17661"/>
                </a:lnTo>
                <a:lnTo>
                  <a:pt x="162" y="17035"/>
                </a:lnTo>
                <a:lnTo>
                  <a:pt x="93" y="16468"/>
                </a:lnTo>
                <a:lnTo>
                  <a:pt x="93" y="9606"/>
                </a:lnTo>
                <a:close/>
                <a:moveTo>
                  <a:pt x="6098" y="9591"/>
                </a:moveTo>
                <a:lnTo>
                  <a:pt x="6098" y="5220"/>
                </a:lnTo>
                <a:lnTo>
                  <a:pt x="6191" y="4907"/>
                </a:lnTo>
                <a:lnTo>
                  <a:pt x="6307" y="4639"/>
                </a:lnTo>
                <a:lnTo>
                  <a:pt x="6517" y="4370"/>
                </a:lnTo>
                <a:lnTo>
                  <a:pt x="6680" y="4087"/>
                </a:lnTo>
                <a:lnTo>
                  <a:pt x="6889" y="3878"/>
                </a:lnTo>
                <a:lnTo>
                  <a:pt x="7308" y="3520"/>
                </a:lnTo>
                <a:lnTo>
                  <a:pt x="7843" y="3281"/>
                </a:lnTo>
                <a:lnTo>
                  <a:pt x="8402" y="3013"/>
                </a:lnTo>
                <a:lnTo>
                  <a:pt x="9031" y="2834"/>
                </a:lnTo>
                <a:lnTo>
                  <a:pt x="9659" y="2700"/>
                </a:lnTo>
                <a:lnTo>
                  <a:pt x="10497" y="2625"/>
                </a:lnTo>
                <a:lnTo>
                  <a:pt x="11125" y="2655"/>
                </a:lnTo>
                <a:lnTo>
                  <a:pt x="11987" y="2789"/>
                </a:lnTo>
                <a:lnTo>
                  <a:pt x="12522" y="2893"/>
                </a:lnTo>
                <a:lnTo>
                  <a:pt x="13011" y="3028"/>
                </a:lnTo>
                <a:lnTo>
                  <a:pt x="13290" y="3192"/>
                </a:lnTo>
                <a:lnTo>
                  <a:pt x="13709" y="3371"/>
                </a:lnTo>
                <a:lnTo>
                  <a:pt x="13872" y="3505"/>
                </a:lnTo>
                <a:lnTo>
                  <a:pt x="14058" y="3639"/>
                </a:lnTo>
                <a:lnTo>
                  <a:pt x="14291" y="3788"/>
                </a:lnTo>
                <a:lnTo>
                  <a:pt x="14431" y="3953"/>
                </a:lnTo>
                <a:lnTo>
                  <a:pt x="14617" y="4102"/>
                </a:lnTo>
                <a:lnTo>
                  <a:pt x="14826" y="4311"/>
                </a:lnTo>
                <a:lnTo>
                  <a:pt x="14919" y="4534"/>
                </a:lnTo>
                <a:lnTo>
                  <a:pt x="15036" y="4773"/>
                </a:lnTo>
                <a:lnTo>
                  <a:pt x="15175" y="5027"/>
                </a:lnTo>
                <a:lnTo>
                  <a:pt x="15245" y="5220"/>
                </a:lnTo>
                <a:lnTo>
                  <a:pt x="15245" y="9591"/>
                </a:lnTo>
                <a:lnTo>
                  <a:pt x="6098" y="9591"/>
                </a:lnTo>
                <a:close/>
              </a:path>
              <a:path w="21600" h="21600" extrusionOk="0">
                <a:moveTo>
                  <a:pt x="93" y="9606"/>
                </a:moveTo>
                <a:lnTo>
                  <a:pt x="21600" y="9606"/>
                </a:lnTo>
                <a:close/>
              </a:path>
              <a:path w="21600" h="21600" extrusionOk="0">
                <a:moveTo>
                  <a:pt x="11684" y="17109"/>
                </a:moveTo>
                <a:lnTo>
                  <a:pt x="12266" y="19317"/>
                </a:lnTo>
                <a:lnTo>
                  <a:pt x="9659" y="19317"/>
                </a:lnTo>
                <a:lnTo>
                  <a:pt x="10287" y="17124"/>
                </a:lnTo>
                <a:lnTo>
                  <a:pt x="10008" y="16975"/>
                </a:lnTo>
                <a:lnTo>
                  <a:pt x="9799" y="16722"/>
                </a:lnTo>
                <a:lnTo>
                  <a:pt x="9752" y="16408"/>
                </a:lnTo>
                <a:lnTo>
                  <a:pt x="9822" y="16170"/>
                </a:lnTo>
                <a:lnTo>
                  <a:pt x="10008" y="16006"/>
                </a:lnTo>
                <a:lnTo>
                  <a:pt x="10148" y="15871"/>
                </a:lnTo>
                <a:lnTo>
                  <a:pt x="10381" y="15782"/>
                </a:lnTo>
                <a:lnTo>
                  <a:pt x="10660" y="15692"/>
                </a:lnTo>
                <a:lnTo>
                  <a:pt x="11009" y="15677"/>
                </a:lnTo>
                <a:lnTo>
                  <a:pt x="11288" y="15722"/>
                </a:lnTo>
                <a:lnTo>
                  <a:pt x="11614" y="15782"/>
                </a:lnTo>
                <a:lnTo>
                  <a:pt x="11893" y="15946"/>
                </a:lnTo>
                <a:lnTo>
                  <a:pt x="12033" y="16080"/>
                </a:lnTo>
                <a:lnTo>
                  <a:pt x="12173" y="16229"/>
                </a:lnTo>
                <a:lnTo>
                  <a:pt x="12196" y="16408"/>
                </a:lnTo>
                <a:lnTo>
                  <a:pt x="12103" y="16722"/>
                </a:lnTo>
                <a:lnTo>
                  <a:pt x="11987" y="16856"/>
                </a:lnTo>
                <a:lnTo>
                  <a:pt x="11847" y="16975"/>
                </a:lnTo>
                <a:lnTo>
                  <a:pt x="11684" y="17109"/>
                </a:lnTo>
              </a:path>
            </a:pathLst>
          </a:custGeom>
          <a:solidFill>
            <a:srgbClr val="C0C0C0"/>
          </a:solidFill>
          <a:ln w="38100">
            <a:solidFill>
              <a:srgbClr val="000000"/>
            </a:solidFill>
            <a:miter lim="800000"/>
            <a:headEnd/>
            <a:tailEnd/>
          </a:ln>
        </p:spPr>
        <p:txBody>
          <a:bodyPr/>
          <a:lstStyle/>
          <a:p>
            <a:endParaRPr lang="zh-CN" altLang="en-US"/>
          </a:p>
        </p:txBody>
      </p:sp>
      <p:sp>
        <p:nvSpPr>
          <p:cNvPr id="31" name="Lock"/>
          <p:cNvSpPr>
            <a:spLocks noEditPoints="1" noChangeArrowheads="1"/>
          </p:cNvSpPr>
          <p:nvPr/>
        </p:nvSpPr>
        <p:spPr bwMode="auto">
          <a:xfrm>
            <a:off x="6500813" y="2643188"/>
            <a:ext cx="276225" cy="619125"/>
          </a:xfrm>
          <a:custGeom>
            <a:avLst/>
            <a:gdLst>
              <a:gd name="T0" fmla="*/ 2147483647 w 21600"/>
              <a:gd name="T1" fmla="*/ 0 h 21600"/>
              <a:gd name="T2" fmla="*/ 2147483647 w 21600"/>
              <a:gd name="T3" fmla="*/ 2147483647 h 21600"/>
              <a:gd name="T4" fmla="*/ 2147483647 w 21600"/>
              <a:gd name="T5" fmla="*/ 2147483647 h 21600"/>
              <a:gd name="T6" fmla="*/ 0 w 21600"/>
              <a:gd name="T7" fmla="*/ 2147483647 h 21600"/>
              <a:gd name="T8" fmla="*/ 0 60000 65536"/>
              <a:gd name="T9" fmla="*/ 0 60000 65536"/>
              <a:gd name="T10" fmla="*/ 0 60000 65536"/>
              <a:gd name="T11" fmla="*/ 0 60000 65536"/>
              <a:gd name="T12" fmla="*/ 744 w 21600"/>
              <a:gd name="T13" fmla="*/ 9904 h 21600"/>
              <a:gd name="T14" fmla="*/ 21134 w 21600"/>
              <a:gd name="T15" fmla="*/ 15335 h 21600"/>
            </a:gdLst>
            <a:ahLst/>
            <a:cxnLst>
              <a:cxn ang="T8">
                <a:pos x="T0" y="T1"/>
              </a:cxn>
              <a:cxn ang="T9">
                <a:pos x="T2" y="T3"/>
              </a:cxn>
              <a:cxn ang="T10">
                <a:pos x="T4" y="T5"/>
              </a:cxn>
              <a:cxn ang="T11">
                <a:pos x="T6" y="T7"/>
              </a:cxn>
            </a:cxnLst>
            <a:rect l="T12" t="T13" r="T14" b="T15"/>
            <a:pathLst>
              <a:path w="21600" h="21600" extrusionOk="0">
                <a:moveTo>
                  <a:pt x="93" y="9606"/>
                </a:moveTo>
                <a:lnTo>
                  <a:pt x="2048" y="9606"/>
                </a:lnTo>
                <a:lnTo>
                  <a:pt x="2048" y="4713"/>
                </a:lnTo>
                <a:lnTo>
                  <a:pt x="2420" y="3818"/>
                </a:lnTo>
                <a:lnTo>
                  <a:pt x="2979" y="3028"/>
                </a:lnTo>
                <a:lnTo>
                  <a:pt x="3537" y="2446"/>
                </a:lnTo>
                <a:lnTo>
                  <a:pt x="3956" y="1998"/>
                </a:lnTo>
                <a:lnTo>
                  <a:pt x="4492" y="1581"/>
                </a:lnTo>
                <a:lnTo>
                  <a:pt x="5143" y="1238"/>
                </a:lnTo>
                <a:lnTo>
                  <a:pt x="5912" y="880"/>
                </a:lnTo>
                <a:lnTo>
                  <a:pt x="6587" y="641"/>
                </a:lnTo>
                <a:lnTo>
                  <a:pt x="7518" y="372"/>
                </a:lnTo>
                <a:lnTo>
                  <a:pt x="8425" y="208"/>
                </a:lnTo>
                <a:lnTo>
                  <a:pt x="9496" y="59"/>
                </a:lnTo>
                <a:lnTo>
                  <a:pt x="10637" y="14"/>
                </a:lnTo>
                <a:lnTo>
                  <a:pt x="11614" y="59"/>
                </a:lnTo>
                <a:lnTo>
                  <a:pt x="12382" y="119"/>
                </a:lnTo>
                <a:lnTo>
                  <a:pt x="13034" y="253"/>
                </a:lnTo>
                <a:lnTo>
                  <a:pt x="13779" y="417"/>
                </a:lnTo>
                <a:lnTo>
                  <a:pt x="14500" y="611"/>
                </a:lnTo>
                <a:lnTo>
                  <a:pt x="14733" y="686"/>
                </a:lnTo>
                <a:lnTo>
                  <a:pt x="14989" y="790"/>
                </a:lnTo>
                <a:lnTo>
                  <a:pt x="15175" y="865"/>
                </a:lnTo>
                <a:lnTo>
                  <a:pt x="15385" y="954"/>
                </a:lnTo>
                <a:lnTo>
                  <a:pt x="15431" y="969"/>
                </a:lnTo>
                <a:lnTo>
                  <a:pt x="15594" y="1059"/>
                </a:lnTo>
                <a:lnTo>
                  <a:pt x="15757" y="1148"/>
                </a:lnTo>
                <a:lnTo>
                  <a:pt x="15920" y="1267"/>
                </a:lnTo>
                <a:lnTo>
                  <a:pt x="16106" y="1372"/>
                </a:lnTo>
                <a:lnTo>
                  <a:pt x="16665" y="1730"/>
                </a:lnTo>
                <a:lnTo>
                  <a:pt x="17014" y="1998"/>
                </a:lnTo>
                <a:lnTo>
                  <a:pt x="17480" y="2356"/>
                </a:lnTo>
                <a:lnTo>
                  <a:pt x="17852" y="2804"/>
                </a:lnTo>
                <a:lnTo>
                  <a:pt x="18178" y="3192"/>
                </a:lnTo>
                <a:lnTo>
                  <a:pt x="18527" y="3639"/>
                </a:lnTo>
                <a:lnTo>
                  <a:pt x="18806" y="4132"/>
                </a:lnTo>
                <a:lnTo>
                  <a:pt x="19086" y="4713"/>
                </a:lnTo>
                <a:lnTo>
                  <a:pt x="19272" y="5191"/>
                </a:lnTo>
                <a:lnTo>
                  <a:pt x="19295" y="9606"/>
                </a:lnTo>
                <a:lnTo>
                  <a:pt x="21600" y="9606"/>
                </a:lnTo>
                <a:lnTo>
                  <a:pt x="21600" y="16289"/>
                </a:lnTo>
                <a:lnTo>
                  <a:pt x="21413" y="17184"/>
                </a:lnTo>
                <a:lnTo>
                  <a:pt x="21041" y="17900"/>
                </a:lnTo>
                <a:lnTo>
                  <a:pt x="20668" y="18377"/>
                </a:lnTo>
                <a:lnTo>
                  <a:pt x="20343" y="18855"/>
                </a:lnTo>
                <a:lnTo>
                  <a:pt x="19924" y="19332"/>
                </a:lnTo>
                <a:lnTo>
                  <a:pt x="19388" y="19809"/>
                </a:lnTo>
                <a:lnTo>
                  <a:pt x="18806" y="20242"/>
                </a:lnTo>
                <a:lnTo>
                  <a:pt x="18062" y="20585"/>
                </a:lnTo>
                <a:lnTo>
                  <a:pt x="17270" y="20883"/>
                </a:lnTo>
                <a:lnTo>
                  <a:pt x="16525" y="21182"/>
                </a:lnTo>
                <a:lnTo>
                  <a:pt x="15548" y="21420"/>
                </a:lnTo>
                <a:lnTo>
                  <a:pt x="14803" y="21540"/>
                </a:lnTo>
                <a:lnTo>
                  <a:pt x="13662" y="21674"/>
                </a:lnTo>
                <a:lnTo>
                  <a:pt x="8379" y="21659"/>
                </a:lnTo>
                <a:lnTo>
                  <a:pt x="7168" y="21540"/>
                </a:lnTo>
                <a:lnTo>
                  <a:pt x="6098" y="21331"/>
                </a:lnTo>
                <a:lnTo>
                  <a:pt x="5050" y="21092"/>
                </a:lnTo>
                <a:lnTo>
                  <a:pt x="4003" y="20764"/>
                </a:lnTo>
                <a:lnTo>
                  <a:pt x="3258" y="20391"/>
                </a:lnTo>
                <a:lnTo>
                  <a:pt x="2769" y="20123"/>
                </a:lnTo>
                <a:lnTo>
                  <a:pt x="2281" y="19720"/>
                </a:lnTo>
                <a:lnTo>
                  <a:pt x="1862" y="19407"/>
                </a:lnTo>
                <a:lnTo>
                  <a:pt x="1489" y="19079"/>
                </a:lnTo>
                <a:lnTo>
                  <a:pt x="1070" y="18676"/>
                </a:lnTo>
                <a:lnTo>
                  <a:pt x="744" y="18258"/>
                </a:lnTo>
                <a:lnTo>
                  <a:pt x="325" y="17661"/>
                </a:lnTo>
                <a:lnTo>
                  <a:pt x="162" y="17035"/>
                </a:lnTo>
                <a:lnTo>
                  <a:pt x="93" y="16468"/>
                </a:lnTo>
                <a:lnTo>
                  <a:pt x="93" y="9606"/>
                </a:lnTo>
                <a:close/>
                <a:moveTo>
                  <a:pt x="6098" y="9591"/>
                </a:moveTo>
                <a:lnTo>
                  <a:pt x="6098" y="5220"/>
                </a:lnTo>
                <a:lnTo>
                  <a:pt x="6191" y="4907"/>
                </a:lnTo>
                <a:lnTo>
                  <a:pt x="6307" y="4639"/>
                </a:lnTo>
                <a:lnTo>
                  <a:pt x="6517" y="4370"/>
                </a:lnTo>
                <a:lnTo>
                  <a:pt x="6680" y="4087"/>
                </a:lnTo>
                <a:lnTo>
                  <a:pt x="6889" y="3878"/>
                </a:lnTo>
                <a:lnTo>
                  <a:pt x="7308" y="3520"/>
                </a:lnTo>
                <a:lnTo>
                  <a:pt x="7843" y="3281"/>
                </a:lnTo>
                <a:lnTo>
                  <a:pt x="8402" y="3013"/>
                </a:lnTo>
                <a:lnTo>
                  <a:pt x="9031" y="2834"/>
                </a:lnTo>
                <a:lnTo>
                  <a:pt x="9659" y="2700"/>
                </a:lnTo>
                <a:lnTo>
                  <a:pt x="10497" y="2625"/>
                </a:lnTo>
                <a:lnTo>
                  <a:pt x="11125" y="2655"/>
                </a:lnTo>
                <a:lnTo>
                  <a:pt x="11987" y="2789"/>
                </a:lnTo>
                <a:lnTo>
                  <a:pt x="12522" y="2893"/>
                </a:lnTo>
                <a:lnTo>
                  <a:pt x="13011" y="3028"/>
                </a:lnTo>
                <a:lnTo>
                  <a:pt x="13290" y="3192"/>
                </a:lnTo>
                <a:lnTo>
                  <a:pt x="13709" y="3371"/>
                </a:lnTo>
                <a:lnTo>
                  <a:pt x="13872" y="3505"/>
                </a:lnTo>
                <a:lnTo>
                  <a:pt x="14058" y="3639"/>
                </a:lnTo>
                <a:lnTo>
                  <a:pt x="14291" y="3788"/>
                </a:lnTo>
                <a:lnTo>
                  <a:pt x="14431" y="3953"/>
                </a:lnTo>
                <a:lnTo>
                  <a:pt x="14617" y="4102"/>
                </a:lnTo>
                <a:lnTo>
                  <a:pt x="14826" y="4311"/>
                </a:lnTo>
                <a:lnTo>
                  <a:pt x="14919" y="4534"/>
                </a:lnTo>
                <a:lnTo>
                  <a:pt x="15036" y="4773"/>
                </a:lnTo>
                <a:lnTo>
                  <a:pt x="15175" y="5027"/>
                </a:lnTo>
                <a:lnTo>
                  <a:pt x="15245" y="5220"/>
                </a:lnTo>
                <a:lnTo>
                  <a:pt x="15245" y="9591"/>
                </a:lnTo>
                <a:lnTo>
                  <a:pt x="6098" y="9591"/>
                </a:lnTo>
                <a:close/>
              </a:path>
              <a:path w="21600" h="21600" extrusionOk="0">
                <a:moveTo>
                  <a:pt x="93" y="9606"/>
                </a:moveTo>
                <a:lnTo>
                  <a:pt x="21600" y="9606"/>
                </a:lnTo>
                <a:close/>
              </a:path>
              <a:path w="21600" h="21600" extrusionOk="0">
                <a:moveTo>
                  <a:pt x="11684" y="17109"/>
                </a:moveTo>
                <a:lnTo>
                  <a:pt x="12266" y="19317"/>
                </a:lnTo>
                <a:lnTo>
                  <a:pt x="9659" y="19317"/>
                </a:lnTo>
                <a:lnTo>
                  <a:pt x="10287" y="17124"/>
                </a:lnTo>
                <a:lnTo>
                  <a:pt x="10008" y="16975"/>
                </a:lnTo>
                <a:lnTo>
                  <a:pt x="9799" y="16722"/>
                </a:lnTo>
                <a:lnTo>
                  <a:pt x="9752" y="16408"/>
                </a:lnTo>
                <a:lnTo>
                  <a:pt x="9822" y="16170"/>
                </a:lnTo>
                <a:lnTo>
                  <a:pt x="10008" y="16006"/>
                </a:lnTo>
                <a:lnTo>
                  <a:pt x="10148" y="15871"/>
                </a:lnTo>
                <a:lnTo>
                  <a:pt x="10381" y="15782"/>
                </a:lnTo>
                <a:lnTo>
                  <a:pt x="10660" y="15692"/>
                </a:lnTo>
                <a:lnTo>
                  <a:pt x="11009" y="15677"/>
                </a:lnTo>
                <a:lnTo>
                  <a:pt x="11288" y="15722"/>
                </a:lnTo>
                <a:lnTo>
                  <a:pt x="11614" y="15782"/>
                </a:lnTo>
                <a:lnTo>
                  <a:pt x="11893" y="15946"/>
                </a:lnTo>
                <a:lnTo>
                  <a:pt x="12033" y="16080"/>
                </a:lnTo>
                <a:lnTo>
                  <a:pt x="12173" y="16229"/>
                </a:lnTo>
                <a:lnTo>
                  <a:pt x="12196" y="16408"/>
                </a:lnTo>
                <a:lnTo>
                  <a:pt x="12103" y="16722"/>
                </a:lnTo>
                <a:lnTo>
                  <a:pt x="11987" y="16856"/>
                </a:lnTo>
                <a:lnTo>
                  <a:pt x="11847" y="16975"/>
                </a:lnTo>
                <a:lnTo>
                  <a:pt x="11684" y="17109"/>
                </a:lnTo>
              </a:path>
            </a:pathLst>
          </a:custGeom>
          <a:solidFill>
            <a:srgbClr val="C0C0C0"/>
          </a:solidFill>
          <a:ln w="38100">
            <a:solidFill>
              <a:srgbClr val="000000"/>
            </a:solidFill>
            <a:miter lim="800000"/>
            <a:headEnd/>
            <a:tailEnd/>
          </a:ln>
        </p:spPr>
        <p:txBody>
          <a:bodyPr/>
          <a:lstStyle/>
          <a:p>
            <a:endParaRPr lang="zh-CN" altLang="en-US"/>
          </a:p>
        </p:txBody>
      </p:sp>
      <p:sp>
        <p:nvSpPr>
          <p:cNvPr id="32" name="Lock"/>
          <p:cNvSpPr>
            <a:spLocks noEditPoints="1" noChangeArrowheads="1"/>
          </p:cNvSpPr>
          <p:nvPr/>
        </p:nvSpPr>
        <p:spPr bwMode="auto">
          <a:xfrm>
            <a:off x="5715000" y="3500438"/>
            <a:ext cx="280988" cy="609600"/>
          </a:xfrm>
          <a:custGeom>
            <a:avLst/>
            <a:gdLst>
              <a:gd name="T0" fmla="*/ 2147483647 w 21600"/>
              <a:gd name="T1" fmla="*/ 0 h 21600"/>
              <a:gd name="T2" fmla="*/ 2147483647 w 21600"/>
              <a:gd name="T3" fmla="*/ 2147483647 h 21600"/>
              <a:gd name="T4" fmla="*/ 2147483647 w 21600"/>
              <a:gd name="T5" fmla="*/ 2147483647 h 21600"/>
              <a:gd name="T6" fmla="*/ 0 w 21600"/>
              <a:gd name="T7" fmla="*/ 2147483647 h 21600"/>
              <a:gd name="T8" fmla="*/ 0 60000 65536"/>
              <a:gd name="T9" fmla="*/ 0 60000 65536"/>
              <a:gd name="T10" fmla="*/ 0 60000 65536"/>
              <a:gd name="T11" fmla="*/ 0 60000 65536"/>
              <a:gd name="T12" fmla="*/ 744 w 21600"/>
              <a:gd name="T13" fmla="*/ 9904 h 21600"/>
              <a:gd name="T14" fmla="*/ 21134 w 21600"/>
              <a:gd name="T15" fmla="*/ 15335 h 21600"/>
            </a:gdLst>
            <a:ahLst/>
            <a:cxnLst>
              <a:cxn ang="T8">
                <a:pos x="T0" y="T1"/>
              </a:cxn>
              <a:cxn ang="T9">
                <a:pos x="T2" y="T3"/>
              </a:cxn>
              <a:cxn ang="T10">
                <a:pos x="T4" y="T5"/>
              </a:cxn>
              <a:cxn ang="T11">
                <a:pos x="T6" y="T7"/>
              </a:cxn>
            </a:cxnLst>
            <a:rect l="T12" t="T13" r="T14" b="T15"/>
            <a:pathLst>
              <a:path w="21600" h="21600" extrusionOk="0">
                <a:moveTo>
                  <a:pt x="93" y="9606"/>
                </a:moveTo>
                <a:lnTo>
                  <a:pt x="2048" y="9606"/>
                </a:lnTo>
                <a:lnTo>
                  <a:pt x="2048" y="4713"/>
                </a:lnTo>
                <a:lnTo>
                  <a:pt x="2420" y="3818"/>
                </a:lnTo>
                <a:lnTo>
                  <a:pt x="2979" y="3028"/>
                </a:lnTo>
                <a:lnTo>
                  <a:pt x="3537" y="2446"/>
                </a:lnTo>
                <a:lnTo>
                  <a:pt x="3956" y="1998"/>
                </a:lnTo>
                <a:lnTo>
                  <a:pt x="4492" y="1581"/>
                </a:lnTo>
                <a:lnTo>
                  <a:pt x="5143" y="1238"/>
                </a:lnTo>
                <a:lnTo>
                  <a:pt x="5912" y="880"/>
                </a:lnTo>
                <a:lnTo>
                  <a:pt x="6587" y="641"/>
                </a:lnTo>
                <a:lnTo>
                  <a:pt x="7518" y="372"/>
                </a:lnTo>
                <a:lnTo>
                  <a:pt x="8425" y="208"/>
                </a:lnTo>
                <a:lnTo>
                  <a:pt x="9496" y="59"/>
                </a:lnTo>
                <a:lnTo>
                  <a:pt x="10637" y="14"/>
                </a:lnTo>
                <a:lnTo>
                  <a:pt x="11614" y="59"/>
                </a:lnTo>
                <a:lnTo>
                  <a:pt x="12382" y="119"/>
                </a:lnTo>
                <a:lnTo>
                  <a:pt x="13034" y="253"/>
                </a:lnTo>
                <a:lnTo>
                  <a:pt x="13779" y="417"/>
                </a:lnTo>
                <a:lnTo>
                  <a:pt x="14500" y="611"/>
                </a:lnTo>
                <a:lnTo>
                  <a:pt x="14733" y="686"/>
                </a:lnTo>
                <a:lnTo>
                  <a:pt x="14989" y="790"/>
                </a:lnTo>
                <a:lnTo>
                  <a:pt x="15175" y="865"/>
                </a:lnTo>
                <a:lnTo>
                  <a:pt x="15385" y="954"/>
                </a:lnTo>
                <a:lnTo>
                  <a:pt x="15431" y="969"/>
                </a:lnTo>
                <a:lnTo>
                  <a:pt x="15594" y="1059"/>
                </a:lnTo>
                <a:lnTo>
                  <a:pt x="15757" y="1148"/>
                </a:lnTo>
                <a:lnTo>
                  <a:pt x="15920" y="1267"/>
                </a:lnTo>
                <a:lnTo>
                  <a:pt x="16106" y="1372"/>
                </a:lnTo>
                <a:lnTo>
                  <a:pt x="16665" y="1730"/>
                </a:lnTo>
                <a:lnTo>
                  <a:pt x="17014" y="1998"/>
                </a:lnTo>
                <a:lnTo>
                  <a:pt x="17480" y="2356"/>
                </a:lnTo>
                <a:lnTo>
                  <a:pt x="17852" y="2804"/>
                </a:lnTo>
                <a:lnTo>
                  <a:pt x="18178" y="3192"/>
                </a:lnTo>
                <a:lnTo>
                  <a:pt x="18527" y="3639"/>
                </a:lnTo>
                <a:lnTo>
                  <a:pt x="18806" y="4132"/>
                </a:lnTo>
                <a:lnTo>
                  <a:pt x="19086" y="4713"/>
                </a:lnTo>
                <a:lnTo>
                  <a:pt x="19272" y="5191"/>
                </a:lnTo>
                <a:lnTo>
                  <a:pt x="19295" y="9606"/>
                </a:lnTo>
                <a:lnTo>
                  <a:pt x="21600" y="9606"/>
                </a:lnTo>
                <a:lnTo>
                  <a:pt x="21600" y="16289"/>
                </a:lnTo>
                <a:lnTo>
                  <a:pt x="21413" y="17184"/>
                </a:lnTo>
                <a:lnTo>
                  <a:pt x="21041" y="17900"/>
                </a:lnTo>
                <a:lnTo>
                  <a:pt x="20668" y="18377"/>
                </a:lnTo>
                <a:lnTo>
                  <a:pt x="20343" y="18855"/>
                </a:lnTo>
                <a:lnTo>
                  <a:pt x="19924" y="19332"/>
                </a:lnTo>
                <a:lnTo>
                  <a:pt x="19388" y="19809"/>
                </a:lnTo>
                <a:lnTo>
                  <a:pt x="18806" y="20242"/>
                </a:lnTo>
                <a:lnTo>
                  <a:pt x="18062" y="20585"/>
                </a:lnTo>
                <a:lnTo>
                  <a:pt x="17270" y="20883"/>
                </a:lnTo>
                <a:lnTo>
                  <a:pt x="16525" y="21182"/>
                </a:lnTo>
                <a:lnTo>
                  <a:pt x="15548" y="21420"/>
                </a:lnTo>
                <a:lnTo>
                  <a:pt x="14803" y="21540"/>
                </a:lnTo>
                <a:lnTo>
                  <a:pt x="13662" y="21674"/>
                </a:lnTo>
                <a:lnTo>
                  <a:pt x="8379" y="21659"/>
                </a:lnTo>
                <a:lnTo>
                  <a:pt x="7168" y="21540"/>
                </a:lnTo>
                <a:lnTo>
                  <a:pt x="6098" y="21331"/>
                </a:lnTo>
                <a:lnTo>
                  <a:pt x="5050" y="21092"/>
                </a:lnTo>
                <a:lnTo>
                  <a:pt x="4003" y="20764"/>
                </a:lnTo>
                <a:lnTo>
                  <a:pt x="3258" y="20391"/>
                </a:lnTo>
                <a:lnTo>
                  <a:pt x="2769" y="20123"/>
                </a:lnTo>
                <a:lnTo>
                  <a:pt x="2281" y="19720"/>
                </a:lnTo>
                <a:lnTo>
                  <a:pt x="1862" y="19407"/>
                </a:lnTo>
                <a:lnTo>
                  <a:pt x="1489" y="19079"/>
                </a:lnTo>
                <a:lnTo>
                  <a:pt x="1070" y="18676"/>
                </a:lnTo>
                <a:lnTo>
                  <a:pt x="744" y="18258"/>
                </a:lnTo>
                <a:lnTo>
                  <a:pt x="325" y="17661"/>
                </a:lnTo>
                <a:lnTo>
                  <a:pt x="162" y="17035"/>
                </a:lnTo>
                <a:lnTo>
                  <a:pt x="93" y="16468"/>
                </a:lnTo>
                <a:lnTo>
                  <a:pt x="93" y="9606"/>
                </a:lnTo>
                <a:close/>
                <a:moveTo>
                  <a:pt x="6098" y="9591"/>
                </a:moveTo>
                <a:lnTo>
                  <a:pt x="6098" y="5220"/>
                </a:lnTo>
                <a:lnTo>
                  <a:pt x="6191" y="4907"/>
                </a:lnTo>
                <a:lnTo>
                  <a:pt x="6307" y="4639"/>
                </a:lnTo>
                <a:lnTo>
                  <a:pt x="6517" y="4370"/>
                </a:lnTo>
                <a:lnTo>
                  <a:pt x="6680" y="4087"/>
                </a:lnTo>
                <a:lnTo>
                  <a:pt x="6889" y="3878"/>
                </a:lnTo>
                <a:lnTo>
                  <a:pt x="7308" y="3520"/>
                </a:lnTo>
                <a:lnTo>
                  <a:pt x="7843" y="3281"/>
                </a:lnTo>
                <a:lnTo>
                  <a:pt x="8402" y="3013"/>
                </a:lnTo>
                <a:lnTo>
                  <a:pt x="9031" y="2834"/>
                </a:lnTo>
                <a:lnTo>
                  <a:pt x="9659" y="2700"/>
                </a:lnTo>
                <a:lnTo>
                  <a:pt x="10497" y="2625"/>
                </a:lnTo>
                <a:lnTo>
                  <a:pt x="11125" y="2655"/>
                </a:lnTo>
                <a:lnTo>
                  <a:pt x="11987" y="2789"/>
                </a:lnTo>
                <a:lnTo>
                  <a:pt x="12522" y="2893"/>
                </a:lnTo>
                <a:lnTo>
                  <a:pt x="13011" y="3028"/>
                </a:lnTo>
                <a:lnTo>
                  <a:pt x="13290" y="3192"/>
                </a:lnTo>
                <a:lnTo>
                  <a:pt x="13709" y="3371"/>
                </a:lnTo>
                <a:lnTo>
                  <a:pt x="13872" y="3505"/>
                </a:lnTo>
                <a:lnTo>
                  <a:pt x="14058" y="3639"/>
                </a:lnTo>
                <a:lnTo>
                  <a:pt x="14291" y="3788"/>
                </a:lnTo>
                <a:lnTo>
                  <a:pt x="14431" y="3953"/>
                </a:lnTo>
                <a:lnTo>
                  <a:pt x="14617" y="4102"/>
                </a:lnTo>
                <a:lnTo>
                  <a:pt x="14826" y="4311"/>
                </a:lnTo>
                <a:lnTo>
                  <a:pt x="14919" y="4534"/>
                </a:lnTo>
                <a:lnTo>
                  <a:pt x="15036" y="4773"/>
                </a:lnTo>
                <a:lnTo>
                  <a:pt x="15175" y="5027"/>
                </a:lnTo>
                <a:lnTo>
                  <a:pt x="15245" y="5220"/>
                </a:lnTo>
                <a:lnTo>
                  <a:pt x="15245" y="9591"/>
                </a:lnTo>
                <a:lnTo>
                  <a:pt x="6098" y="9591"/>
                </a:lnTo>
                <a:close/>
              </a:path>
              <a:path w="21600" h="21600" extrusionOk="0">
                <a:moveTo>
                  <a:pt x="93" y="9606"/>
                </a:moveTo>
                <a:lnTo>
                  <a:pt x="21600" y="9606"/>
                </a:lnTo>
                <a:close/>
              </a:path>
              <a:path w="21600" h="21600" extrusionOk="0">
                <a:moveTo>
                  <a:pt x="11684" y="17109"/>
                </a:moveTo>
                <a:lnTo>
                  <a:pt x="12266" y="19317"/>
                </a:lnTo>
                <a:lnTo>
                  <a:pt x="9659" y="19317"/>
                </a:lnTo>
                <a:lnTo>
                  <a:pt x="10287" y="17124"/>
                </a:lnTo>
                <a:lnTo>
                  <a:pt x="10008" y="16975"/>
                </a:lnTo>
                <a:lnTo>
                  <a:pt x="9799" y="16722"/>
                </a:lnTo>
                <a:lnTo>
                  <a:pt x="9752" y="16408"/>
                </a:lnTo>
                <a:lnTo>
                  <a:pt x="9822" y="16170"/>
                </a:lnTo>
                <a:lnTo>
                  <a:pt x="10008" y="16006"/>
                </a:lnTo>
                <a:lnTo>
                  <a:pt x="10148" y="15871"/>
                </a:lnTo>
                <a:lnTo>
                  <a:pt x="10381" y="15782"/>
                </a:lnTo>
                <a:lnTo>
                  <a:pt x="10660" y="15692"/>
                </a:lnTo>
                <a:lnTo>
                  <a:pt x="11009" y="15677"/>
                </a:lnTo>
                <a:lnTo>
                  <a:pt x="11288" y="15722"/>
                </a:lnTo>
                <a:lnTo>
                  <a:pt x="11614" y="15782"/>
                </a:lnTo>
                <a:lnTo>
                  <a:pt x="11893" y="15946"/>
                </a:lnTo>
                <a:lnTo>
                  <a:pt x="12033" y="16080"/>
                </a:lnTo>
                <a:lnTo>
                  <a:pt x="12173" y="16229"/>
                </a:lnTo>
                <a:lnTo>
                  <a:pt x="12196" y="16408"/>
                </a:lnTo>
                <a:lnTo>
                  <a:pt x="12103" y="16722"/>
                </a:lnTo>
                <a:lnTo>
                  <a:pt x="11987" y="16856"/>
                </a:lnTo>
                <a:lnTo>
                  <a:pt x="11847" y="16975"/>
                </a:lnTo>
                <a:lnTo>
                  <a:pt x="11684" y="17109"/>
                </a:lnTo>
              </a:path>
            </a:pathLst>
          </a:custGeom>
          <a:solidFill>
            <a:srgbClr val="C0C0C0"/>
          </a:solidFill>
          <a:ln w="38100">
            <a:solidFill>
              <a:srgbClr val="000000"/>
            </a:solidFill>
            <a:miter lim="800000"/>
            <a:headEnd/>
            <a:tailEnd/>
          </a:ln>
        </p:spPr>
        <p:txBody>
          <a:bodyPr/>
          <a:lstStyle/>
          <a:p>
            <a:endParaRPr lang="zh-CN" altLang="en-US"/>
          </a:p>
        </p:txBody>
      </p:sp>
      <p:cxnSp>
        <p:nvCxnSpPr>
          <p:cNvPr id="34" name="直接箭头连接符 33"/>
          <p:cNvCxnSpPr>
            <a:stCxn id="1026" idx="2"/>
          </p:cNvCxnSpPr>
          <p:nvPr/>
        </p:nvCxnSpPr>
        <p:spPr>
          <a:xfrm>
            <a:off x="3786188" y="3000375"/>
            <a:ext cx="914400" cy="914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5" name="下箭头标注 34"/>
          <p:cNvSpPr>
            <a:spLocks noChangeArrowheads="1"/>
          </p:cNvSpPr>
          <p:nvPr/>
        </p:nvSpPr>
        <p:spPr bwMode="auto">
          <a:xfrm>
            <a:off x="5715000" y="928688"/>
            <a:ext cx="2286000" cy="857250"/>
          </a:xfrm>
          <a:prstGeom prst="downArrowCallout">
            <a:avLst>
              <a:gd name="adj1" fmla="val 25012"/>
              <a:gd name="adj2" fmla="val 25000"/>
              <a:gd name="adj3" fmla="val 25000"/>
              <a:gd name="adj4" fmla="val 64977"/>
            </a:avLst>
          </a:prstGeom>
          <a:solidFill>
            <a:srgbClr val="D2DA7A"/>
          </a:solidFill>
          <a:ln w="25400">
            <a:solidFill>
              <a:schemeClr val="bg1"/>
            </a:solidFill>
            <a:miter lim="800000"/>
            <a:headEnd/>
            <a:tailEnd/>
          </a:ln>
          <a:effectLst>
            <a:outerShdw blurRad="63500" dist="26940" dir="5400000" rotWithShape="0">
              <a:srgbClr val="000000">
                <a:alpha val="39999"/>
              </a:srgbClr>
            </a:outerShdw>
          </a:effectLst>
        </p:spPr>
        <p:txBody>
          <a:bodyPr wrap="none" anchor="ctr"/>
          <a:lstStyle/>
          <a:p>
            <a:pPr algn="ctr">
              <a:defRPr/>
            </a:pPr>
            <a:r>
              <a:rPr lang="en-US" altLang="zh-CN">
                <a:solidFill>
                  <a:srgbClr val="FFFFFF"/>
                </a:solidFill>
                <a:latin typeface="Georgia" pitchFamily="-109" charset="0"/>
                <a:ea typeface="华文新魏" pitchFamily="2" charset="-122"/>
              </a:rPr>
              <a:t>Nagetive  Cognition</a:t>
            </a:r>
            <a:endParaRPr lang="zh-CN" altLang="en-US">
              <a:solidFill>
                <a:srgbClr val="FFFFFF"/>
              </a:solidFill>
              <a:latin typeface="Georgia" pitchFamily="-109" charset="0"/>
              <a:ea typeface="华文新魏" pitchFamily="2" charset="-122"/>
            </a:endParaRPr>
          </a:p>
        </p:txBody>
      </p:sp>
      <p:sp>
        <p:nvSpPr>
          <p:cNvPr id="36" name="下箭头标注 35"/>
          <p:cNvSpPr>
            <a:spLocks noChangeArrowheads="1"/>
          </p:cNvSpPr>
          <p:nvPr/>
        </p:nvSpPr>
        <p:spPr bwMode="auto">
          <a:xfrm>
            <a:off x="1000125" y="1857375"/>
            <a:ext cx="2071688" cy="857250"/>
          </a:xfrm>
          <a:prstGeom prst="downArrowCallout">
            <a:avLst>
              <a:gd name="adj1" fmla="val 24995"/>
              <a:gd name="adj2" fmla="val 24995"/>
              <a:gd name="adj3" fmla="val 25000"/>
              <a:gd name="adj4" fmla="val 64977"/>
            </a:avLst>
          </a:prstGeom>
          <a:solidFill>
            <a:srgbClr val="D2DA7A"/>
          </a:solidFill>
          <a:ln w="25400">
            <a:solidFill>
              <a:schemeClr val="bg1"/>
            </a:solidFill>
            <a:miter lim="800000"/>
            <a:headEnd/>
            <a:tailEnd/>
          </a:ln>
          <a:effectLst>
            <a:outerShdw blurRad="63500" dist="26940" dir="5400000" rotWithShape="0">
              <a:srgbClr val="000000">
                <a:alpha val="39999"/>
              </a:srgbClr>
            </a:outerShdw>
          </a:effectLst>
        </p:spPr>
        <p:txBody>
          <a:bodyPr wrap="none" anchor="ctr"/>
          <a:lstStyle/>
          <a:p>
            <a:pPr algn="ctr">
              <a:defRPr/>
            </a:pPr>
            <a:r>
              <a:rPr lang="en-US" altLang="zh-CN">
                <a:solidFill>
                  <a:srgbClr val="FFFFFF"/>
                </a:solidFill>
                <a:latin typeface="Georgia" pitchFamily="-109" charset="0"/>
                <a:ea typeface="华文新魏" pitchFamily="2" charset="-122"/>
              </a:rPr>
              <a:t>Body disturb</a:t>
            </a:r>
          </a:p>
          <a:p>
            <a:pPr algn="ctr">
              <a:defRPr/>
            </a:pPr>
            <a:r>
              <a:rPr lang="en-US" altLang="zh-CN">
                <a:solidFill>
                  <a:srgbClr val="FFFFFF"/>
                </a:solidFill>
                <a:latin typeface="Georgia" pitchFamily="-109" charset="0"/>
                <a:ea typeface="华文新魏" pitchFamily="2" charset="-122"/>
              </a:rPr>
              <a:t>Terrible  picture</a:t>
            </a:r>
            <a:endParaRPr lang="zh-CN" altLang="en-US">
              <a:solidFill>
                <a:srgbClr val="FFFFFF"/>
              </a:solidFill>
              <a:latin typeface="Georgia" pitchFamily="-109" charset="0"/>
              <a:ea typeface="华文新魏" pitchFamily="2" charset="-122"/>
            </a:endParaRPr>
          </a:p>
        </p:txBody>
      </p:sp>
      <p:sp>
        <p:nvSpPr>
          <p:cNvPr id="39" name="上箭头标注 38"/>
          <p:cNvSpPr/>
          <p:nvPr/>
        </p:nvSpPr>
        <p:spPr bwMode="auto">
          <a:xfrm>
            <a:off x="6357938" y="4357688"/>
            <a:ext cx="1643062" cy="857250"/>
          </a:xfrm>
          <a:prstGeom prst="upArrowCallout">
            <a:avLst/>
          </a:prstGeom>
          <a:ln>
            <a:headEnd/>
            <a:tailEnd/>
          </a:ln>
        </p:spPr>
        <p:style>
          <a:lnRef idx="2">
            <a:schemeClr val="accent3">
              <a:shade val="50000"/>
            </a:schemeClr>
          </a:lnRef>
          <a:fillRef idx="1">
            <a:schemeClr val="accent3"/>
          </a:fillRef>
          <a:effectRef idx="0">
            <a:schemeClr val="accent3"/>
          </a:effectRef>
          <a:fontRef idx="minor">
            <a:schemeClr val="lt1"/>
          </a:fontRef>
        </p:style>
        <p:txBody>
          <a:bodyPr wrap="none" anchor="ctr"/>
          <a:lstStyle/>
          <a:p>
            <a:pPr algn="ctr">
              <a:defRPr/>
            </a:pPr>
            <a:r>
              <a:rPr lang="en-US" altLang="zh-CN">
                <a:solidFill>
                  <a:srgbClr val="FFFFFF"/>
                </a:solidFill>
                <a:latin typeface="Georgia" pitchFamily="-109" charset="0"/>
              </a:rPr>
              <a:t>Disociation</a:t>
            </a:r>
            <a:endParaRPr lang="zh-CN" altLang="en-US">
              <a:solidFill>
                <a:srgbClr val="FFFFFF"/>
              </a:solidFill>
              <a:latin typeface="Georgia" pitchFamily="-109" charset="0"/>
            </a:endParaRPr>
          </a:p>
        </p:txBody>
      </p:sp>
      <p:sp>
        <p:nvSpPr>
          <p:cNvPr id="38" name="左箭头标注 37"/>
          <p:cNvSpPr/>
          <p:nvPr/>
        </p:nvSpPr>
        <p:spPr bwMode="auto">
          <a:xfrm>
            <a:off x="7929563" y="428625"/>
            <a:ext cx="1214437" cy="2357438"/>
          </a:xfrm>
          <a:prstGeom prst="leftArrowCallout">
            <a:avLst>
              <a:gd name="adj1" fmla="val 27789"/>
              <a:gd name="adj2" fmla="val 25000"/>
              <a:gd name="adj3" fmla="val 13845"/>
              <a:gd name="adj4" fmla="val 64977"/>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a:defRPr/>
            </a:pPr>
            <a:r>
              <a:rPr lang="en-US" altLang="zh-CN" sz="2800" b="1">
                <a:solidFill>
                  <a:srgbClr val="FF0000"/>
                </a:solidFill>
              </a:rPr>
              <a:t>3.</a:t>
            </a:r>
          </a:p>
          <a:p>
            <a:pPr algn="ctr">
              <a:defRPr/>
            </a:pPr>
            <a:r>
              <a:rPr lang="en-US" altLang="zh-CN">
                <a:solidFill>
                  <a:srgbClr val="FF0000"/>
                </a:solidFill>
              </a:rPr>
              <a:t>Mourning, </a:t>
            </a:r>
          </a:p>
          <a:p>
            <a:pPr algn="ctr">
              <a:defRPr/>
            </a:pPr>
            <a:r>
              <a:rPr lang="en-US" altLang="zh-CN">
                <a:solidFill>
                  <a:srgbClr val="FF0000"/>
                </a:solidFill>
              </a:rPr>
              <a:t>Find</a:t>
            </a:r>
          </a:p>
          <a:p>
            <a:pPr algn="ctr">
              <a:defRPr/>
            </a:pPr>
            <a:r>
              <a:rPr lang="en-US" altLang="zh-CN">
                <a:solidFill>
                  <a:srgbClr val="FF0000"/>
                </a:solidFill>
              </a:rPr>
              <a:t> meaning,</a:t>
            </a:r>
          </a:p>
          <a:p>
            <a:pPr algn="ctr">
              <a:defRPr/>
            </a:pPr>
            <a:r>
              <a:rPr lang="en-US" altLang="zh-CN">
                <a:solidFill>
                  <a:srgbClr val="FF0000"/>
                </a:solidFill>
              </a:rPr>
              <a:t> integration</a:t>
            </a:r>
            <a:endParaRPr lang="zh-CN" altLang="en-US">
              <a:solidFill>
                <a:srgbClr val="FF0000"/>
              </a:solidFill>
              <a:latin typeface="Georgia" pitchFamily="-109" charset="0"/>
            </a:endParaRPr>
          </a:p>
        </p:txBody>
      </p:sp>
      <p:sp>
        <p:nvSpPr>
          <p:cNvPr id="40" name="左箭头标注 39"/>
          <p:cNvSpPr/>
          <p:nvPr/>
        </p:nvSpPr>
        <p:spPr bwMode="auto">
          <a:xfrm rot="5400000">
            <a:off x="6250805" y="5250657"/>
            <a:ext cx="1571612" cy="1643074"/>
          </a:xfrm>
          <a:prstGeom prst="leftArrowCallou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vert="vert270" wrap="none" anchor="ctr"/>
          <a:lstStyle/>
          <a:p>
            <a:pPr algn="ctr">
              <a:defRPr/>
            </a:pPr>
            <a:r>
              <a:rPr lang="en-US" altLang="zh-CN" sz="2800" dirty="0">
                <a:solidFill>
                  <a:srgbClr val="FF0000"/>
                </a:solidFill>
              </a:rPr>
              <a:t>2.</a:t>
            </a:r>
          </a:p>
          <a:p>
            <a:pPr algn="ctr">
              <a:defRPr/>
            </a:pPr>
            <a:r>
              <a:rPr lang="en-US" altLang="zh-CN" dirty="0"/>
              <a:t>Trauma</a:t>
            </a:r>
          </a:p>
          <a:p>
            <a:pPr algn="ctr">
              <a:defRPr/>
            </a:pPr>
            <a:r>
              <a:rPr lang="en-US" altLang="zh-CN" dirty="0"/>
              <a:t> exposition </a:t>
            </a:r>
            <a:endParaRPr lang="zh-CN" altLang="en-US" dirty="0">
              <a:latin typeface="Georgia" pitchFamily="18" charset="0"/>
            </a:endParaRPr>
          </a:p>
        </p:txBody>
      </p:sp>
      <p:sp>
        <p:nvSpPr>
          <p:cNvPr id="41" name="上箭头标注 40"/>
          <p:cNvSpPr/>
          <p:nvPr/>
        </p:nvSpPr>
        <p:spPr bwMode="auto">
          <a:xfrm>
            <a:off x="3500438" y="4071938"/>
            <a:ext cx="1928812" cy="1357312"/>
          </a:xfrm>
          <a:prstGeom prst="upArrowCallout">
            <a:avLst/>
          </a:prstGeom>
          <a:ln>
            <a:headEnd/>
            <a:tailEnd/>
          </a:ln>
        </p:spPr>
        <p:style>
          <a:lnRef idx="2">
            <a:schemeClr val="accent3">
              <a:shade val="50000"/>
            </a:schemeClr>
          </a:lnRef>
          <a:fillRef idx="1">
            <a:schemeClr val="accent3"/>
          </a:fillRef>
          <a:effectRef idx="0">
            <a:schemeClr val="accent3"/>
          </a:effectRef>
          <a:fontRef idx="minor">
            <a:schemeClr val="lt1"/>
          </a:fontRef>
        </p:style>
        <p:txBody>
          <a:bodyPr wrap="none" anchor="ctr"/>
          <a:lstStyle/>
          <a:p>
            <a:pPr algn="ctr">
              <a:defRPr/>
            </a:pPr>
            <a:r>
              <a:rPr lang="en-US" altLang="zh-CN" dirty="0">
                <a:latin typeface="Georgia" pitchFamily="18" charset="0"/>
              </a:rPr>
              <a:t>Overwhelming</a:t>
            </a:r>
          </a:p>
          <a:p>
            <a:pPr algn="ctr">
              <a:defRPr/>
            </a:pPr>
            <a:r>
              <a:rPr lang="en-US" altLang="zh-CN" dirty="0">
                <a:latin typeface="Georgia" pitchFamily="18" charset="0"/>
              </a:rPr>
              <a:t>Negative emotion</a:t>
            </a:r>
          </a:p>
        </p:txBody>
      </p:sp>
      <p:sp>
        <p:nvSpPr>
          <p:cNvPr id="43" name="右箭头标注 42"/>
          <p:cNvSpPr/>
          <p:nvPr/>
        </p:nvSpPr>
        <p:spPr bwMode="auto">
          <a:xfrm>
            <a:off x="857250" y="4071938"/>
            <a:ext cx="2428875" cy="1928812"/>
          </a:xfrm>
          <a:prstGeom prst="rightArrowCallou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a:defRPr/>
            </a:pPr>
            <a:r>
              <a:rPr lang="en-US" altLang="zh-CN" sz="3200">
                <a:solidFill>
                  <a:srgbClr val="FF0000"/>
                </a:solidFill>
              </a:rPr>
              <a:t>1.</a:t>
            </a:r>
          </a:p>
          <a:p>
            <a:pPr algn="ctr">
              <a:defRPr/>
            </a:pPr>
            <a:r>
              <a:rPr lang="en-US" altLang="zh-CN">
                <a:solidFill>
                  <a:srgbClr val="FFFFFF"/>
                </a:solidFill>
              </a:rPr>
              <a:t>Stabilization</a:t>
            </a:r>
            <a:endParaRPr lang="zh-CN" altLang="en-US">
              <a:solidFill>
                <a:schemeClr val="bg1"/>
              </a:solidFill>
              <a:latin typeface="Georgia" pitchFamily="-109" charset="0"/>
            </a:endParaRPr>
          </a:p>
        </p:txBody>
      </p:sp>
      <p:sp>
        <p:nvSpPr>
          <p:cNvPr id="44" name="上箭头 43"/>
          <p:cNvSpPr/>
          <p:nvPr/>
        </p:nvSpPr>
        <p:spPr bwMode="auto">
          <a:xfrm>
            <a:off x="1357313" y="3500438"/>
            <a:ext cx="714375" cy="571500"/>
          </a:xfrm>
          <a:prstGeom prst="upArrow">
            <a:avLst>
              <a:gd name="adj1" fmla="val 50000"/>
              <a:gd name="adj2" fmla="val 42099"/>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a:defRPr/>
            </a:pPr>
            <a:endParaRPr lang="zh-CN" altLang="en-US">
              <a:solidFill>
                <a:srgbClr val="FFFFFF"/>
              </a:solidFill>
              <a:latin typeface="Georgia" pitchFamily="-109" charset="0"/>
            </a:endParaRPr>
          </a:p>
        </p:txBody>
      </p:sp>
      <p:cxnSp>
        <p:nvCxnSpPr>
          <p:cNvPr id="46" name="直接箭头连接符 45"/>
          <p:cNvCxnSpPr/>
          <p:nvPr/>
        </p:nvCxnSpPr>
        <p:spPr>
          <a:xfrm>
            <a:off x="2500313" y="5715000"/>
            <a:ext cx="3429000" cy="571500"/>
          </a:xfrm>
          <a:prstGeom prst="straightConnector1">
            <a:avLst/>
          </a:prstGeom>
          <a:ln w="104775">
            <a:tailEnd type="arrow"/>
          </a:ln>
        </p:spPr>
        <p:style>
          <a:lnRef idx="1">
            <a:schemeClr val="accent1"/>
          </a:lnRef>
          <a:fillRef idx="0">
            <a:schemeClr val="accent1"/>
          </a:fillRef>
          <a:effectRef idx="0">
            <a:schemeClr val="accent1"/>
          </a:effectRef>
          <a:fontRef idx="minor">
            <a:schemeClr val="tx1"/>
          </a:fontRef>
        </p:style>
      </p:cxnSp>
      <p:cxnSp>
        <p:nvCxnSpPr>
          <p:cNvPr id="47" name="直接箭头连接符 46"/>
          <p:cNvCxnSpPr>
            <a:stCxn id="40" idx="0"/>
            <a:endCxn id="38" idx="2"/>
          </p:cNvCxnSpPr>
          <p:nvPr/>
        </p:nvCxnSpPr>
        <p:spPr>
          <a:xfrm flipV="1">
            <a:off x="7858125" y="2786063"/>
            <a:ext cx="890588" cy="3560762"/>
          </a:xfrm>
          <a:prstGeom prst="straightConnector1">
            <a:avLst/>
          </a:prstGeom>
          <a:ln w="104775">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5">
                                            <p:bg/>
                                          </p:spTgt>
                                        </p:tgtEl>
                                        <p:attrNameLst>
                                          <p:attrName>style.visibility</p:attrName>
                                        </p:attrNameLst>
                                      </p:cBhvr>
                                      <p:to>
                                        <p:strVal val="visible"/>
                                      </p:to>
                                    </p:set>
                                    <p:animEffect transition="in" filter="fade">
                                      <p:cBhvr>
                                        <p:cTn id="7" dur="2000"/>
                                        <p:tgtEl>
                                          <p:spTgt spid="2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5">
                                            <p:txEl>
                                              <p:pRg st="0" end="0"/>
                                            </p:txEl>
                                          </p:spTgt>
                                        </p:tgtEl>
                                        <p:attrNameLst>
                                          <p:attrName>style.visibility</p:attrName>
                                        </p:attrNameLst>
                                      </p:cBhvr>
                                      <p:to>
                                        <p:strVal val="visible"/>
                                      </p:to>
                                    </p:set>
                                    <p:animEffect transition="in" filter="fade">
                                      <p:cBhvr>
                                        <p:cTn id="10" dur="2000"/>
                                        <p:tgtEl>
                                          <p:spTgt spid="25">
                                            <p:txEl>
                                              <p:pRg st="0" end="0"/>
                                            </p:txEl>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8">
                                            <p:bg/>
                                          </p:spTgt>
                                        </p:tgtEl>
                                        <p:attrNameLst>
                                          <p:attrName>style.visibility</p:attrName>
                                        </p:attrNameLst>
                                      </p:cBhvr>
                                      <p:to>
                                        <p:strVal val="visible"/>
                                      </p:to>
                                    </p:set>
                                    <p:animEffect transition="in" filter="fade">
                                      <p:cBhvr>
                                        <p:cTn id="15" dur="2000"/>
                                        <p:tgtEl>
                                          <p:spTgt spid="28">
                                            <p:bg/>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28">
                                            <p:txEl>
                                              <p:pRg st="0" end="0"/>
                                            </p:txEl>
                                          </p:spTgt>
                                        </p:tgtEl>
                                        <p:attrNameLst>
                                          <p:attrName>style.visibility</p:attrName>
                                        </p:attrNameLst>
                                      </p:cBhvr>
                                      <p:to>
                                        <p:strVal val="visible"/>
                                      </p:to>
                                    </p:set>
                                    <p:animEffect transition="in" filter="fade">
                                      <p:cBhvr>
                                        <p:cTn id="20" dur="2000"/>
                                        <p:tgtEl>
                                          <p:spTgt spid="28">
                                            <p:txEl>
                                              <p:pRg st="0" end="0"/>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27">
                                            <p:bg/>
                                          </p:spTgt>
                                        </p:tgtEl>
                                        <p:attrNameLst>
                                          <p:attrName>style.visibility</p:attrName>
                                        </p:attrNameLst>
                                      </p:cBhvr>
                                      <p:to>
                                        <p:strVal val="visible"/>
                                      </p:to>
                                    </p:set>
                                    <p:animEffect transition="in" filter="fade">
                                      <p:cBhvr>
                                        <p:cTn id="25" dur="2000"/>
                                        <p:tgtEl>
                                          <p:spTgt spid="27">
                                            <p:bg/>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7">
                                            <p:txEl>
                                              <p:pRg st="0" end="0"/>
                                            </p:txEl>
                                          </p:spTgt>
                                        </p:tgtEl>
                                        <p:attrNameLst>
                                          <p:attrName>style.visibility</p:attrName>
                                        </p:attrNameLst>
                                      </p:cBhvr>
                                      <p:to>
                                        <p:strVal val="visible"/>
                                      </p:to>
                                    </p:set>
                                    <p:animEffect transition="in" filter="fade">
                                      <p:cBhvr>
                                        <p:cTn id="28" dur="2000"/>
                                        <p:tgtEl>
                                          <p:spTgt spid="27">
                                            <p:txEl>
                                              <p:pRg st="0" end="0"/>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7">
                                            <p:txEl>
                                              <p:pRg st="1" end="1"/>
                                            </p:txEl>
                                          </p:spTgt>
                                        </p:tgtEl>
                                        <p:attrNameLst>
                                          <p:attrName>style.visibility</p:attrName>
                                        </p:attrNameLst>
                                      </p:cBhvr>
                                      <p:to>
                                        <p:strVal val="visible"/>
                                      </p:to>
                                    </p:set>
                                    <p:animEffect transition="in" filter="fade">
                                      <p:cBhvr>
                                        <p:cTn id="31" dur="2000"/>
                                        <p:tgtEl>
                                          <p:spTgt spid="27">
                                            <p:txEl>
                                              <p:pRg st="1" end="1"/>
                                            </p:txEl>
                                          </p:spTgt>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26">
                                            <p:bg/>
                                          </p:spTgt>
                                        </p:tgtEl>
                                        <p:attrNameLst>
                                          <p:attrName>style.visibility</p:attrName>
                                        </p:attrNameLst>
                                      </p:cBhvr>
                                      <p:to>
                                        <p:strVal val="visible"/>
                                      </p:to>
                                    </p:set>
                                    <p:animEffect transition="in" filter="fade">
                                      <p:cBhvr>
                                        <p:cTn id="36" dur="2000"/>
                                        <p:tgtEl>
                                          <p:spTgt spid="26">
                                            <p:bg/>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6">
                                            <p:txEl>
                                              <p:pRg st="0" end="0"/>
                                            </p:txEl>
                                          </p:spTgt>
                                        </p:tgtEl>
                                        <p:attrNameLst>
                                          <p:attrName>style.visibility</p:attrName>
                                        </p:attrNameLst>
                                      </p:cBhvr>
                                      <p:to>
                                        <p:strVal val="visible"/>
                                      </p:to>
                                    </p:set>
                                    <p:animEffect transition="in" filter="fade">
                                      <p:cBhvr>
                                        <p:cTn id="39" dur="2000"/>
                                        <p:tgtEl>
                                          <p:spTgt spid="26">
                                            <p:txEl>
                                              <p:pRg st="0" end="0"/>
                                            </p:txEl>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6">
                                            <p:txEl>
                                              <p:pRg st="1" end="1"/>
                                            </p:txEl>
                                          </p:spTgt>
                                        </p:tgtEl>
                                        <p:attrNameLst>
                                          <p:attrName>style.visibility</p:attrName>
                                        </p:attrNameLst>
                                      </p:cBhvr>
                                      <p:to>
                                        <p:strVal val="visible"/>
                                      </p:to>
                                    </p:set>
                                    <p:animEffect transition="in" filter="fade">
                                      <p:cBhvr>
                                        <p:cTn id="42" dur="2000"/>
                                        <p:tgtEl>
                                          <p:spTgt spid="26">
                                            <p:txEl>
                                              <p:pRg st="1" end="1"/>
                                            </p:txEl>
                                          </p:spTgt>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2" presetClass="entr" presetSubtype="1" fill="hold" grpId="0" nodeType="clickEffect">
                                  <p:stCondLst>
                                    <p:cond delay="0"/>
                                  </p:stCondLst>
                                  <p:childTnLst>
                                    <p:set>
                                      <p:cBhvr>
                                        <p:cTn id="46" dur="1" fill="hold">
                                          <p:stCondLst>
                                            <p:cond delay="0"/>
                                          </p:stCondLst>
                                        </p:cTn>
                                        <p:tgtEl>
                                          <p:spTgt spid="36"/>
                                        </p:tgtEl>
                                        <p:attrNameLst>
                                          <p:attrName>style.visibility</p:attrName>
                                        </p:attrNameLst>
                                      </p:cBhvr>
                                      <p:to>
                                        <p:strVal val="visible"/>
                                      </p:to>
                                    </p:set>
                                    <p:anim calcmode="lin" valueType="num">
                                      <p:cBhvr additive="base">
                                        <p:cTn id="47" dur="500" fill="hold"/>
                                        <p:tgtEl>
                                          <p:spTgt spid="36"/>
                                        </p:tgtEl>
                                        <p:attrNameLst>
                                          <p:attrName>ppt_x</p:attrName>
                                        </p:attrNameLst>
                                      </p:cBhvr>
                                      <p:tavLst>
                                        <p:tav tm="0">
                                          <p:val>
                                            <p:strVal val="#ppt_x"/>
                                          </p:val>
                                        </p:tav>
                                        <p:tav tm="100000">
                                          <p:val>
                                            <p:strVal val="#ppt_x"/>
                                          </p:val>
                                        </p:tav>
                                      </p:tavLst>
                                    </p:anim>
                                    <p:anim calcmode="lin" valueType="num">
                                      <p:cBhvr additive="base">
                                        <p:cTn id="48" dur="500" fill="hold"/>
                                        <p:tgtEl>
                                          <p:spTgt spid="36"/>
                                        </p:tgtEl>
                                        <p:attrNameLst>
                                          <p:attrName>ppt_y</p:attrName>
                                        </p:attrNameLst>
                                      </p:cBhvr>
                                      <p:tavLst>
                                        <p:tav tm="0">
                                          <p:val>
                                            <p:strVal val="0-#ppt_h/2"/>
                                          </p:val>
                                        </p:tav>
                                        <p:tav tm="100000">
                                          <p:val>
                                            <p:strVal val="#ppt_y"/>
                                          </p:val>
                                        </p:tav>
                                      </p:tavLst>
                                    </p:anim>
                                  </p:childTnLst>
                                </p:cTn>
                              </p:par>
                            </p:childTnLst>
                          </p:cTn>
                        </p:par>
                      </p:childTnLst>
                    </p:cTn>
                  </p:par>
                  <p:par>
                    <p:cTn id="49" fill="hold" nodeType="clickPar">
                      <p:stCondLst>
                        <p:cond delay="indefinite"/>
                      </p:stCondLst>
                      <p:childTnLst>
                        <p:par>
                          <p:cTn id="50" fill="hold" nodeType="withGroup">
                            <p:stCondLst>
                              <p:cond delay="0"/>
                            </p:stCondLst>
                            <p:childTnLst>
                              <p:par>
                                <p:cTn id="51" presetID="2" presetClass="entr" presetSubtype="1" fill="hold" grpId="0" nodeType="clickEffect">
                                  <p:stCondLst>
                                    <p:cond delay="0"/>
                                  </p:stCondLst>
                                  <p:childTnLst>
                                    <p:set>
                                      <p:cBhvr>
                                        <p:cTn id="52" dur="1" fill="hold">
                                          <p:stCondLst>
                                            <p:cond delay="0"/>
                                          </p:stCondLst>
                                        </p:cTn>
                                        <p:tgtEl>
                                          <p:spTgt spid="35"/>
                                        </p:tgtEl>
                                        <p:attrNameLst>
                                          <p:attrName>style.visibility</p:attrName>
                                        </p:attrNameLst>
                                      </p:cBhvr>
                                      <p:to>
                                        <p:strVal val="visible"/>
                                      </p:to>
                                    </p:set>
                                    <p:anim calcmode="lin" valueType="num">
                                      <p:cBhvr additive="base">
                                        <p:cTn id="53" dur="500" fill="hold"/>
                                        <p:tgtEl>
                                          <p:spTgt spid="35"/>
                                        </p:tgtEl>
                                        <p:attrNameLst>
                                          <p:attrName>ppt_x</p:attrName>
                                        </p:attrNameLst>
                                      </p:cBhvr>
                                      <p:tavLst>
                                        <p:tav tm="0">
                                          <p:val>
                                            <p:strVal val="#ppt_x"/>
                                          </p:val>
                                        </p:tav>
                                        <p:tav tm="100000">
                                          <p:val>
                                            <p:strVal val="#ppt_x"/>
                                          </p:val>
                                        </p:tav>
                                      </p:tavLst>
                                    </p:anim>
                                    <p:anim calcmode="lin" valueType="num">
                                      <p:cBhvr additive="base">
                                        <p:cTn id="54" dur="500" fill="hold"/>
                                        <p:tgtEl>
                                          <p:spTgt spid="35"/>
                                        </p:tgtEl>
                                        <p:attrNameLst>
                                          <p:attrName>ppt_y</p:attrName>
                                        </p:attrNameLst>
                                      </p:cBhvr>
                                      <p:tavLst>
                                        <p:tav tm="0">
                                          <p:val>
                                            <p:strVal val="0-#ppt_h/2"/>
                                          </p:val>
                                        </p:tav>
                                        <p:tav tm="100000">
                                          <p:val>
                                            <p:strVal val="#ppt_y"/>
                                          </p:val>
                                        </p:tav>
                                      </p:tavLst>
                                    </p:anim>
                                  </p:childTnLst>
                                </p:cTn>
                              </p:par>
                            </p:childTnLst>
                          </p:cTn>
                        </p:par>
                      </p:childTnLst>
                    </p:cTn>
                  </p:par>
                  <p:par>
                    <p:cTn id="55" fill="hold" nodeType="clickPar">
                      <p:stCondLst>
                        <p:cond delay="indefinite"/>
                      </p:stCondLst>
                      <p:childTnLst>
                        <p:par>
                          <p:cTn id="56" fill="hold" nodeType="withGroup">
                            <p:stCondLst>
                              <p:cond delay="0"/>
                            </p:stCondLst>
                            <p:childTnLst>
                              <p:par>
                                <p:cTn id="57" presetID="2" presetClass="entr" presetSubtype="4" fill="hold" grpId="0" nodeType="clickEffect">
                                  <p:stCondLst>
                                    <p:cond delay="0"/>
                                  </p:stCondLst>
                                  <p:childTnLst>
                                    <p:set>
                                      <p:cBhvr>
                                        <p:cTn id="58" dur="1" fill="hold">
                                          <p:stCondLst>
                                            <p:cond delay="0"/>
                                          </p:stCondLst>
                                        </p:cTn>
                                        <p:tgtEl>
                                          <p:spTgt spid="39"/>
                                        </p:tgtEl>
                                        <p:attrNameLst>
                                          <p:attrName>style.visibility</p:attrName>
                                        </p:attrNameLst>
                                      </p:cBhvr>
                                      <p:to>
                                        <p:strVal val="visible"/>
                                      </p:to>
                                    </p:set>
                                    <p:anim calcmode="lin" valueType="num">
                                      <p:cBhvr additive="base">
                                        <p:cTn id="59" dur="500" fill="hold"/>
                                        <p:tgtEl>
                                          <p:spTgt spid="39"/>
                                        </p:tgtEl>
                                        <p:attrNameLst>
                                          <p:attrName>ppt_x</p:attrName>
                                        </p:attrNameLst>
                                      </p:cBhvr>
                                      <p:tavLst>
                                        <p:tav tm="0">
                                          <p:val>
                                            <p:strVal val="#ppt_x"/>
                                          </p:val>
                                        </p:tav>
                                        <p:tav tm="100000">
                                          <p:val>
                                            <p:strVal val="#ppt_x"/>
                                          </p:val>
                                        </p:tav>
                                      </p:tavLst>
                                    </p:anim>
                                    <p:anim calcmode="lin" valueType="num">
                                      <p:cBhvr additive="base">
                                        <p:cTn id="60" dur="500" fill="hold"/>
                                        <p:tgtEl>
                                          <p:spTgt spid="39"/>
                                        </p:tgtEl>
                                        <p:attrNameLst>
                                          <p:attrName>ppt_y</p:attrName>
                                        </p:attrNameLst>
                                      </p:cBhvr>
                                      <p:tavLst>
                                        <p:tav tm="0">
                                          <p:val>
                                            <p:strVal val="1+#ppt_h/2"/>
                                          </p:val>
                                        </p:tav>
                                        <p:tav tm="100000">
                                          <p:val>
                                            <p:strVal val="#ppt_y"/>
                                          </p:val>
                                        </p:tav>
                                      </p:tavLst>
                                    </p:anim>
                                  </p:childTnLst>
                                </p:cTn>
                              </p:par>
                            </p:childTnLst>
                          </p:cTn>
                        </p:par>
                      </p:childTnLst>
                    </p:cTn>
                  </p:par>
                  <p:par>
                    <p:cTn id="61" fill="hold" nodeType="clickPar">
                      <p:stCondLst>
                        <p:cond delay="indefinite"/>
                      </p:stCondLst>
                      <p:childTnLst>
                        <p:par>
                          <p:cTn id="62" fill="hold" nodeType="withGroup">
                            <p:stCondLst>
                              <p:cond delay="0"/>
                            </p:stCondLst>
                            <p:childTnLst>
                              <p:par>
                                <p:cTn id="63" presetID="2" presetClass="entr" presetSubtype="4" fill="hold" grpId="0" nodeType="clickEffect">
                                  <p:stCondLst>
                                    <p:cond delay="0"/>
                                  </p:stCondLst>
                                  <p:childTnLst>
                                    <p:set>
                                      <p:cBhvr>
                                        <p:cTn id="64" dur="1" fill="hold">
                                          <p:stCondLst>
                                            <p:cond delay="0"/>
                                          </p:stCondLst>
                                        </p:cTn>
                                        <p:tgtEl>
                                          <p:spTgt spid="41"/>
                                        </p:tgtEl>
                                        <p:attrNameLst>
                                          <p:attrName>style.visibility</p:attrName>
                                        </p:attrNameLst>
                                      </p:cBhvr>
                                      <p:to>
                                        <p:strVal val="visible"/>
                                      </p:to>
                                    </p:set>
                                    <p:anim calcmode="lin" valueType="num">
                                      <p:cBhvr additive="base">
                                        <p:cTn id="65" dur="500" fill="hold"/>
                                        <p:tgtEl>
                                          <p:spTgt spid="41"/>
                                        </p:tgtEl>
                                        <p:attrNameLst>
                                          <p:attrName>ppt_x</p:attrName>
                                        </p:attrNameLst>
                                      </p:cBhvr>
                                      <p:tavLst>
                                        <p:tav tm="0">
                                          <p:val>
                                            <p:strVal val="#ppt_x"/>
                                          </p:val>
                                        </p:tav>
                                        <p:tav tm="100000">
                                          <p:val>
                                            <p:strVal val="#ppt_x"/>
                                          </p:val>
                                        </p:tav>
                                      </p:tavLst>
                                    </p:anim>
                                    <p:anim calcmode="lin" valueType="num">
                                      <p:cBhvr additive="base">
                                        <p:cTn id="66" dur="500" fill="hold"/>
                                        <p:tgtEl>
                                          <p:spTgt spid="41"/>
                                        </p:tgtEl>
                                        <p:attrNameLst>
                                          <p:attrName>ppt_y</p:attrName>
                                        </p:attrNameLst>
                                      </p:cBhvr>
                                      <p:tavLst>
                                        <p:tav tm="0">
                                          <p:val>
                                            <p:strVal val="1+#ppt_h/2"/>
                                          </p:val>
                                        </p:tav>
                                        <p:tav tm="100000">
                                          <p:val>
                                            <p:strVal val="#ppt_y"/>
                                          </p:val>
                                        </p:tav>
                                      </p:tavLst>
                                    </p:anim>
                                  </p:childTnLst>
                                </p:cTn>
                              </p:par>
                            </p:childTnLst>
                          </p:cTn>
                        </p:par>
                      </p:childTnLst>
                    </p:cTn>
                  </p:par>
                  <p:par>
                    <p:cTn id="67" fill="hold" nodeType="clickPar">
                      <p:stCondLst>
                        <p:cond delay="indefinite"/>
                      </p:stCondLst>
                      <p:childTnLst>
                        <p:par>
                          <p:cTn id="68" fill="hold" nodeType="withGroup">
                            <p:stCondLst>
                              <p:cond delay="0"/>
                            </p:stCondLst>
                            <p:childTnLst>
                              <p:par>
                                <p:cTn id="69" presetID="5" presetClass="entr" presetSubtype="10" fill="hold" grpId="0" nodeType="clickEffect">
                                  <p:stCondLst>
                                    <p:cond delay="0"/>
                                  </p:stCondLst>
                                  <p:childTnLst>
                                    <p:set>
                                      <p:cBhvr>
                                        <p:cTn id="70" dur="1" fill="hold">
                                          <p:stCondLst>
                                            <p:cond delay="0"/>
                                          </p:stCondLst>
                                        </p:cTn>
                                        <p:tgtEl>
                                          <p:spTgt spid="43"/>
                                        </p:tgtEl>
                                        <p:attrNameLst>
                                          <p:attrName>style.visibility</p:attrName>
                                        </p:attrNameLst>
                                      </p:cBhvr>
                                      <p:to>
                                        <p:strVal val="visible"/>
                                      </p:to>
                                    </p:set>
                                    <p:animEffect transition="in" filter="checkerboard(across)">
                                      <p:cBhvr>
                                        <p:cTn id="71" dur="500"/>
                                        <p:tgtEl>
                                          <p:spTgt spid="43"/>
                                        </p:tgtEl>
                                      </p:cBhvr>
                                    </p:animEffect>
                                  </p:childTnLst>
                                </p:cTn>
                              </p:par>
                            </p:childTnLst>
                          </p:cTn>
                        </p:par>
                      </p:childTnLst>
                    </p:cTn>
                  </p:par>
                  <p:par>
                    <p:cTn id="72" fill="hold" nodeType="clickPar">
                      <p:stCondLst>
                        <p:cond delay="indefinite"/>
                      </p:stCondLst>
                      <p:childTnLst>
                        <p:par>
                          <p:cTn id="73" fill="hold" nodeType="withGroup">
                            <p:stCondLst>
                              <p:cond delay="0"/>
                            </p:stCondLst>
                            <p:childTnLst>
                              <p:par>
                                <p:cTn id="74" presetID="3" presetClass="entr" presetSubtype="10" fill="hold" nodeType="clickEffect">
                                  <p:stCondLst>
                                    <p:cond delay="0"/>
                                  </p:stCondLst>
                                  <p:childTnLst>
                                    <p:set>
                                      <p:cBhvr>
                                        <p:cTn id="75" dur="1" fill="hold">
                                          <p:stCondLst>
                                            <p:cond delay="0"/>
                                          </p:stCondLst>
                                        </p:cTn>
                                        <p:tgtEl>
                                          <p:spTgt spid="40"/>
                                        </p:tgtEl>
                                        <p:attrNameLst>
                                          <p:attrName>style.visibility</p:attrName>
                                        </p:attrNameLst>
                                      </p:cBhvr>
                                      <p:to>
                                        <p:strVal val="visible"/>
                                      </p:to>
                                    </p:set>
                                    <p:animEffect transition="in" filter="blinds(horizontal)">
                                      <p:cBhvr>
                                        <p:cTn id="76" dur="500"/>
                                        <p:tgtEl>
                                          <p:spTgt spid="40"/>
                                        </p:tgtEl>
                                      </p:cBhvr>
                                    </p:animEffect>
                                  </p:childTnLst>
                                </p:cTn>
                              </p:par>
                            </p:childTnLst>
                          </p:cTn>
                        </p:par>
                      </p:childTnLst>
                    </p:cTn>
                  </p:par>
                  <p:par>
                    <p:cTn id="77" fill="hold" nodeType="clickPar">
                      <p:stCondLst>
                        <p:cond delay="indefinite"/>
                      </p:stCondLst>
                      <p:childTnLst>
                        <p:par>
                          <p:cTn id="78" fill="hold" nodeType="withGroup">
                            <p:stCondLst>
                              <p:cond delay="0"/>
                            </p:stCondLst>
                            <p:childTnLst>
                              <p:par>
                                <p:cTn id="79" presetID="2" presetClass="exit" presetSubtype="4" fill="hold" grpId="0" nodeType="clickEffect">
                                  <p:stCondLst>
                                    <p:cond delay="0"/>
                                  </p:stCondLst>
                                  <p:childTnLst>
                                    <p:anim calcmode="lin" valueType="num">
                                      <p:cBhvr additive="base">
                                        <p:cTn id="80" dur="500"/>
                                        <p:tgtEl>
                                          <p:spTgt spid="1026"/>
                                        </p:tgtEl>
                                        <p:attrNameLst>
                                          <p:attrName>ppt_x</p:attrName>
                                        </p:attrNameLst>
                                      </p:cBhvr>
                                      <p:tavLst>
                                        <p:tav tm="0">
                                          <p:val>
                                            <p:strVal val="ppt_x"/>
                                          </p:val>
                                        </p:tav>
                                        <p:tav tm="100000">
                                          <p:val>
                                            <p:strVal val="ppt_x"/>
                                          </p:val>
                                        </p:tav>
                                      </p:tavLst>
                                    </p:anim>
                                    <p:anim calcmode="lin" valueType="num">
                                      <p:cBhvr additive="base">
                                        <p:cTn id="81" dur="500"/>
                                        <p:tgtEl>
                                          <p:spTgt spid="1026"/>
                                        </p:tgtEl>
                                        <p:attrNameLst>
                                          <p:attrName>ppt_y</p:attrName>
                                        </p:attrNameLst>
                                      </p:cBhvr>
                                      <p:tavLst>
                                        <p:tav tm="0">
                                          <p:val>
                                            <p:strVal val="ppt_y"/>
                                          </p:val>
                                        </p:tav>
                                        <p:tav tm="100000">
                                          <p:val>
                                            <p:strVal val="1+ppt_h/2"/>
                                          </p:val>
                                        </p:tav>
                                      </p:tavLst>
                                    </p:anim>
                                    <p:set>
                                      <p:cBhvr>
                                        <p:cTn id="82" dur="1" fill="hold">
                                          <p:stCondLst>
                                            <p:cond delay="499"/>
                                          </p:stCondLst>
                                        </p:cTn>
                                        <p:tgtEl>
                                          <p:spTgt spid="1026"/>
                                        </p:tgtEl>
                                        <p:attrNameLst>
                                          <p:attrName>style.visibility</p:attrName>
                                        </p:attrNameLst>
                                      </p:cBhvr>
                                      <p:to>
                                        <p:strVal val="hidden"/>
                                      </p:to>
                                    </p:set>
                                  </p:childTnLst>
                                </p:cTn>
                              </p:par>
                            </p:childTnLst>
                          </p:cTn>
                        </p:par>
                      </p:childTnLst>
                    </p:cTn>
                  </p:par>
                  <p:par>
                    <p:cTn id="83" fill="hold" nodeType="clickPar">
                      <p:stCondLst>
                        <p:cond delay="indefinite"/>
                      </p:stCondLst>
                      <p:childTnLst>
                        <p:par>
                          <p:cTn id="84" fill="hold" nodeType="withGroup">
                            <p:stCondLst>
                              <p:cond delay="0"/>
                            </p:stCondLst>
                            <p:childTnLst>
                              <p:par>
                                <p:cTn id="85" presetID="2" presetClass="exit" presetSubtype="4" fill="hold" grpId="0" nodeType="clickEffect">
                                  <p:stCondLst>
                                    <p:cond delay="0"/>
                                  </p:stCondLst>
                                  <p:childTnLst>
                                    <p:anim calcmode="lin" valueType="num">
                                      <p:cBhvr additive="base">
                                        <p:cTn id="86" dur="500"/>
                                        <p:tgtEl>
                                          <p:spTgt spid="30"/>
                                        </p:tgtEl>
                                        <p:attrNameLst>
                                          <p:attrName>ppt_x</p:attrName>
                                        </p:attrNameLst>
                                      </p:cBhvr>
                                      <p:tavLst>
                                        <p:tav tm="0">
                                          <p:val>
                                            <p:strVal val="ppt_x"/>
                                          </p:val>
                                        </p:tav>
                                        <p:tav tm="100000">
                                          <p:val>
                                            <p:strVal val="ppt_x"/>
                                          </p:val>
                                        </p:tav>
                                      </p:tavLst>
                                    </p:anim>
                                    <p:anim calcmode="lin" valueType="num">
                                      <p:cBhvr additive="base">
                                        <p:cTn id="87" dur="500"/>
                                        <p:tgtEl>
                                          <p:spTgt spid="30"/>
                                        </p:tgtEl>
                                        <p:attrNameLst>
                                          <p:attrName>ppt_y</p:attrName>
                                        </p:attrNameLst>
                                      </p:cBhvr>
                                      <p:tavLst>
                                        <p:tav tm="0">
                                          <p:val>
                                            <p:strVal val="ppt_y"/>
                                          </p:val>
                                        </p:tav>
                                        <p:tav tm="100000">
                                          <p:val>
                                            <p:strVal val="1+ppt_h/2"/>
                                          </p:val>
                                        </p:tav>
                                      </p:tavLst>
                                    </p:anim>
                                    <p:set>
                                      <p:cBhvr>
                                        <p:cTn id="88" dur="1" fill="hold">
                                          <p:stCondLst>
                                            <p:cond delay="499"/>
                                          </p:stCondLst>
                                        </p:cTn>
                                        <p:tgtEl>
                                          <p:spTgt spid="30"/>
                                        </p:tgtEl>
                                        <p:attrNameLst>
                                          <p:attrName>style.visibility</p:attrName>
                                        </p:attrNameLst>
                                      </p:cBhvr>
                                      <p:to>
                                        <p:strVal val="hidden"/>
                                      </p:to>
                                    </p:set>
                                  </p:childTnLst>
                                </p:cTn>
                              </p:par>
                            </p:childTnLst>
                          </p:cTn>
                        </p:par>
                      </p:childTnLst>
                    </p:cTn>
                  </p:par>
                  <p:par>
                    <p:cTn id="89" fill="hold" nodeType="clickPar">
                      <p:stCondLst>
                        <p:cond delay="indefinite"/>
                      </p:stCondLst>
                      <p:childTnLst>
                        <p:par>
                          <p:cTn id="90" fill="hold" nodeType="withGroup">
                            <p:stCondLst>
                              <p:cond delay="0"/>
                            </p:stCondLst>
                            <p:childTnLst>
                              <p:par>
                                <p:cTn id="91" presetID="2" presetClass="exit" presetSubtype="4" fill="hold" grpId="0" nodeType="clickEffect">
                                  <p:stCondLst>
                                    <p:cond delay="0"/>
                                  </p:stCondLst>
                                  <p:childTnLst>
                                    <p:anim calcmode="lin" valueType="num">
                                      <p:cBhvr additive="base">
                                        <p:cTn id="92" dur="500"/>
                                        <p:tgtEl>
                                          <p:spTgt spid="31"/>
                                        </p:tgtEl>
                                        <p:attrNameLst>
                                          <p:attrName>ppt_x</p:attrName>
                                        </p:attrNameLst>
                                      </p:cBhvr>
                                      <p:tavLst>
                                        <p:tav tm="0">
                                          <p:val>
                                            <p:strVal val="ppt_x"/>
                                          </p:val>
                                        </p:tav>
                                        <p:tav tm="100000">
                                          <p:val>
                                            <p:strVal val="ppt_x"/>
                                          </p:val>
                                        </p:tav>
                                      </p:tavLst>
                                    </p:anim>
                                    <p:anim calcmode="lin" valueType="num">
                                      <p:cBhvr additive="base">
                                        <p:cTn id="93" dur="500"/>
                                        <p:tgtEl>
                                          <p:spTgt spid="31"/>
                                        </p:tgtEl>
                                        <p:attrNameLst>
                                          <p:attrName>ppt_y</p:attrName>
                                        </p:attrNameLst>
                                      </p:cBhvr>
                                      <p:tavLst>
                                        <p:tav tm="0">
                                          <p:val>
                                            <p:strVal val="ppt_y"/>
                                          </p:val>
                                        </p:tav>
                                        <p:tav tm="100000">
                                          <p:val>
                                            <p:strVal val="1+ppt_h/2"/>
                                          </p:val>
                                        </p:tav>
                                      </p:tavLst>
                                    </p:anim>
                                    <p:set>
                                      <p:cBhvr>
                                        <p:cTn id="94" dur="1" fill="hold">
                                          <p:stCondLst>
                                            <p:cond delay="499"/>
                                          </p:stCondLst>
                                        </p:cTn>
                                        <p:tgtEl>
                                          <p:spTgt spid="31"/>
                                        </p:tgtEl>
                                        <p:attrNameLst>
                                          <p:attrName>style.visibility</p:attrName>
                                        </p:attrNameLst>
                                      </p:cBhvr>
                                      <p:to>
                                        <p:strVal val="hidden"/>
                                      </p:to>
                                    </p:set>
                                  </p:childTnLst>
                                </p:cTn>
                              </p:par>
                            </p:childTnLst>
                          </p:cTn>
                        </p:par>
                      </p:childTnLst>
                    </p:cTn>
                  </p:par>
                  <p:par>
                    <p:cTn id="95" fill="hold" nodeType="clickPar">
                      <p:stCondLst>
                        <p:cond delay="indefinite"/>
                      </p:stCondLst>
                      <p:childTnLst>
                        <p:par>
                          <p:cTn id="96" fill="hold" nodeType="withGroup">
                            <p:stCondLst>
                              <p:cond delay="0"/>
                            </p:stCondLst>
                            <p:childTnLst>
                              <p:par>
                                <p:cTn id="97" presetID="2" presetClass="exit" presetSubtype="4" fill="hold" grpId="0" nodeType="clickEffect">
                                  <p:stCondLst>
                                    <p:cond delay="0"/>
                                  </p:stCondLst>
                                  <p:childTnLst>
                                    <p:anim calcmode="lin" valueType="num">
                                      <p:cBhvr additive="base">
                                        <p:cTn id="98" dur="500"/>
                                        <p:tgtEl>
                                          <p:spTgt spid="32"/>
                                        </p:tgtEl>
                                        <p:attrNameLst>
                                          <p:attrName>ppt_x</p:attrName>
                                        </p:attrNameLst>
                                      </p:cBhvr>
                                      <p:tavLst>
                                        <p:tav tm="0">
                                          <p:val>
                                            <p:strVal val="ppt_x"/>
                                          </p:val>
                                        </p:tav>
                                        <p:tav tm="100000">
                                          <p:val>
                                            <p:strVal val="ppt_x"/>
                                          </p:val>
                                        </p:tav>
                                      </p:tavLst>
                                    </p:anim>
                                    <p:anim calcmode="lin" valueType="num">
                                      <p:cBhvr additive="base">
                                        <p:cTn id="99" dur="500"/>
                                        <p:tgtEl>
                                          <p:spTgt spid="32"/>
                                        </p:tgtEl>
                                        <p:attrNameLst>
                                          <p:attrName>ppt_y</p:attrName>
                                        </p:attrNameLst>
                                      </p:cBhvr>
                                      <p:tavLst>
                                        <p:tav tm="0">
                                          <p:val>
                                            <p:strVal val="ppt_y"/>
                                          </p:val>
                                        </p:tav>
                                        <p:tav tm="100000">
                                          <p:val>
                                            <p:strVal val="1+ppt_h/2"/>
                                          </p:val>
                                        </p:tav>
                                      </p:tavLst>
                                    </p:anim>
                                    <p:set>
                                      <p:cBhvr>
                                        <p:cTn id="100" dur="1" fill="hold">
                                          <p:stCondLst>
                                            <p:cond delay="499"/>
                                          </p:stCondLst>
                                        </p:cTn>
                                        <p:tgtEl>
                                          <p:spTgt spid="32"/>
                                        </p:tgtEl>
                                        <p:attrNameLst>
                                          <p:attrName>style.visibility</p:attrName>
                                        </p:attrNameLst>
                                      </p:cBhvr>
                                      <p:to>
                                        <p:strVal val="hidden"/>
                                      </p:to>
                                    </p:set>
                                  </p:childTnLst>
                                </p:cTn>
                              </p:par>
                            </p:childTnLst>
                          </p:cTn>
                        </p:par>
                      </p:childTnLst>
                    </p:cTn>
                  </p:par>
                  <p:par>
                    <p:cTn id="101" fill="hold" nodeType="clickPar">
                      <p:stCondLst>
                        <p:cond delay="indefinite"/>
                      </p:stCondLst>
                      <p:childTnLst>
                        <p:par>
                          <p:cTn id="102" fill="hold" nodeType="withGroup">
                            <p:stCondLst>
                              <p:cond delay="0"/>
                            </p:stCondLst>
                            <p:childTnLst>
                              <p:par>
                                <p:cTn id="103" presetID="3" presetClass="entr" presetSubtype="10" fill="hold" grpId="0" nodeType="clickEffect">
                                  <p:stCondLst>
                                    <p:cond delay="0"/>
                                  </p:stCondLst>
                                  <p:childTnLst>
                                    <p:set>
                                      <p:cBhvr>
                                        <p:cTn id="104" dur="1" fill="hold">
                                          <p:stCondLst>
                                            <p:cond delay="0"/>
                                          </p:stCondLst>
                                        </p:cTn>
                                        <p:tgtEl>
                                          <p:spTgt spid="38"/>
                                        </p:tgtEl>
                                        <p:attrNameLst>
                                          <p:attrName>style.visibility</p:attrName>
                                        </p:attrNameLst>
                                      </p:cBhvr>
                                      <p:to>
                                        <p:strVal val="visible"/>
                                      </p:to>
                                    </p:set>
                                    <p:animEffect transition="in" filter="blinds(horizontal)">
                                      <p:cBhvr>
                                        <p:cTn id="105"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build="allAtOnce" animBg="1"/>
      <p:bldP spid="26" grpId="0" build="allAtOnce" animBg="1"/>
      <p:bldP spid="27" grpId="0" build="allAtOnce" animBg="1"/>
      <p:bldP spid="28" grpId="0" build="p" animBg="1"/>
      <p:bldP spid="1026" grpId="0" animBg="1"/>
      <p:bldP spid="30" grpId="0" animBg="1"/>
      <p:bldP spid="31" grpId="0" animBg="1"/>
      <p:bldP spid="32" grpId="0" animBg="1"/>
      <p:bldP spid="35" grpId="0" animBg="1"/>
      <p:bldP spid="36" grpId="0" animBg="1"/>
      <p:bldP spid="39" grpId="0" animBg="1"/>
      <p:bldP spid="38" grpId="0" animBg="1"/>
      <p:bldP spid="41" grpId="0" animBg="1"/>
      <p:bldP spid="43"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文本占位符 4"/>
          <p:cNvSpPr>
            <a:spLocks noGrp="1"/>
          </p:cNvSpPr>
          <p:nvPr>
            <p:ph type="body" idx="1"/>
          </p:nvPr>
        </p:nvSpPr>
        <p:spPr>
          <a:xfrm>
            <a:off x="3922713" y="2932113"/>
            <a:ext cx="4572000" cy="1454150"/>
          </a:xfrm>
        </p:spPr>
        <p:txBody>
          <a:bodyPr/>
          <a:lstStyle/>
          <a:p>
            <a:endParaRPr lang="zh-CN" altLang="en-US" smtClean="0"/>
          </a:p>
        </p:txBody>
      </p:sp>
      <p:sp>
        <p:nvSpPr>
          <p:cNvPr id="4" name="标题 3"/>
          <p:cNvSpPr>
            <a:spLocks noGrp="1"/>
          </p:cNvSpPr>
          <p:nvPr>
            <p:ph type="title"/>
          </p:nvPr>
        </p:nvSpPr>
        <p:spPr/>
        <p:txBody>
          <a:bodyPr>
            <a:normAutofit fontScale="90000"/>
          </a:bodyPr>
          <a:lstStyle/>
          <a:p>
            <a:pPr fontAlgn="auto">
              <a:spcAft>
                <a:spcPts val="0"/>
              </a:spcAft>
              <a:defRPr/>
            </a:pPr>
            <a:r>
              <a:rPr lang="zh-CN" altLang="en-US" dirty="0" smtClean="0"/>
              <a:t>躺椅上的西方</a:t>
            </a:r>
            <a:r>
              <a:rPr lang="zh-CN" altLang="en-US" dirty="0" smtClean="0"/>
              <a:t>临床心理学理论体系还适合今天的世界吗？</a:t>
            </a:r>
            <a:endParaRPr lang="zh-CN" altLang="en-US" dirty="0"/>
          </a:p>
        </p:txBody>
      </p:sp>
    </p:spTree>
    <p:extLst>
      <p:ext uri="{BB962C8B-B14F-4D97-AF65-F5344CB8AC3E}">
        <p14:creationId xmlns:p14="http://schemas.microsoft.com/office/powerpoint/2010/main" val="3417810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p:nvPr>
        </p:nvSpPr>
        <p:spPr>
          <a:xfrm>
            <a:off x="457200" y="277813"/>
            <a:ext cx="8229600" cy="793750"/>
          </a:xfrm>
        </p:spPr>
        <p:txBody>
          <a:bodyPr/>
          <a:lstStyle/>
          <a:p>
            <a:pPr eaLnBrk="1" hangingPunct="1"/>
            <a:r>
              <a:rPr lang="zh-CN" altLang="en-US" smtClean="0"/>
              <a:t>心理治疗在东、西方的形成和流行</a:t>
            </a:r>
          </a:p>
        </p:txBody>
      </p:sp>
      <p:sp>
        <p:nvSpPr>
          <p:cNvPr id="6148" name="Rectangle 3"/>
          <p:cNvSpPr>
            <a:spLocks noGrp="1" noChangeArrowheads="1"/>
          </p:cNvSpPr>
          <p:nvPr>
            <p:ph idx="1"/>
          </p:nvPr>
        </p:nvSpPr>
        <p:spPr/>
        <p:txBody>
          <a:bodyPr>
            <a:normAutofit/>
          </a:bodyPr>
          <a:lstStyle/>
          <a:p>
            <a:pPr eaLnBrk="1" hangingPunct="1"/>
            <a:r>
              <a:rPr lang="zh-CN" altLang="en-US" smtClean="0"/>
              <a:t>躺椅边的弗洛伊德</a:t>
            </a:r>
          </a:p>
          <a:p>
            <a:pPr eaLnBrk="1" hangingPunct="1"/>
            <a:r>
              <a:rPr lang="zh-CN" altLang="en-US" smtClean="0"/>
              <a:t>美国：</a:t>
            </a:r>
          </a:p>
          <a:p>
            <a:pPr lvl="1" eaLnBrk="1" hangingPunct="1"/>
            <a:r>
              <a:rPr lang="zh-CN" altLang="en-US" smtClean="0"/>
              <a:t>第一届越战老兵情感需要全国会议（</a:t>
            </a:r>
            <a:r>
              <a:rPr lang="en-US" altLang="zh-CN" smtClean="0"/>
              <a:t>1973</a:t>
            </a:r>
            <a:r>
              <a:rPr lang="zh-CN" altLang="en-US" smtClean="0"/>
              <a:t>）</a:t>
            </a:r>
          </a:p>
          <a:p>
            <a:pPr eaLnBrk="1" hangingPunct="1"/>
            <a:r>
              <a:rPr lang="zh-CN" altLang="en-US" smtClean="0"/>
              <a:t>欧洲：</a:t>
            </a:r>
          </a:p>
          <a:p>
            <a:pPr lvl="1" eaLnBrk="1" hangingPunct="1"/>
            <a:r>
              <a:rPr lang="zh-CN" altLang="en-US" smtClean="0"/>
              <a:t>一场丰衣足食的革命：扩招，意义的丧失，要做爱不要做战</a:t>
            </a:r>
          </a:p>
          <a:p>
            <a:pPr eaLnBrk="1" hangingPunct="1"/>
            <a:r>
              <a:rPr lang="zh-CN" altLang="en-US" smtClean="0"/>
              <a:t>中国：</a:t>
            </a:r>
          </a:p>
          <a:p>
            <a:pPr lvl="1" eaLnBrk="1" hangingPunct="1"/>
            <a:r>
              <a:rPr lang="zh-CN" altLang="en-US" smtClean="0"/>
              <a:t>文化大革命和知识青年</a:t>
            </a:r>
            <a:endParaRPr lang="en-US" altLang="zh-CN" smtClean="0"/>
          </a:p>
          <a:p>
            <a:pPr lvl="1" eaLnBrk="1" hangingPunct="1"/>
            <a:r>
              <a:rPr lang="zh-CN" altLang="en-US" smtClean="0"/>
              <a:t>自中德班以来的二十年</a:t>
            </a:r>
          </a:p>
        </p:txBody>
      </p:sp>
      <p:sp>
        <p:nvSpPr>
          <p:cNvPr id="6" name="灯片编号占位符 5"/>
          <p:cNvSpPr>
            <a:spLocks noGrp="1"/>
          </p:cNvSpPr>
          <p:nvPr>
            <p:ph type="sldNum" sz="quarter" idx="12"/>
          </p:nvPr>
        </p:nvSpPr>
        <p:spPr/>
        <p:txBody>
          <a:bodyPr/>
          <a:lstStyle/>
          <a:p>
            <a:pPr>
              <a:defRPr/>
            </a:pPr>
            <a:fld id="{6B34BB46-6D14-4014-812D-5E91A5EE6D0C}" type="slidenum">
              <a:rPr lang="en-US" altLang="zh-CN"/>
              <a:pPr>
                <a:defRPr/>
              </a:pPr>
              <a:t>35</a:t>
            </a:fld>
            <a:endParaRPr lang="en-US" altLang="zh-CN"/>
          </a:p>
        </p:txBody>
      </p:sp>
    </p:spTree>
    <p:extLst>
      <p:ext uri="{BB962C8B-B14F-4D97-AF65-F5344CB8AC3E}">
        <p14:creationId xmlns:p14="http://schemas.microsoft.com/office/powerpoint/2010/main" val="163850847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p:txBody>
          <a:bodyPr/>
          <a:lstStyle/>
          <a:p>
            <a:pPr eaLnBrk="1" hangingPunct="1"/>
            <a:r>
              <a:rPr lang="zh-CN" altLang="en-US" smtClean="0"/>
              <a:t>人类创伤的历史</a:t>
            </a:r>
          </a:p>
        </p:txBody>
      </p:sp>
      <p:sp>
        <p:nvSpPr>
          <p:cNvPr id="7172" name="Rectangle 3"/>
          <p:cNvSpPr>
            <a:spLocks noGrp="1" noChangeArrowheads="1"/>
          </p:cNvSpPr>
          <p:nvPr>
            <p:ph idx="1"/>
          </p:nvPr>
        </p:nvSpPr>
        <p:spPr>
          <a:xfrm>
            <a:off x="1043608" y="1428750"/>
            <a:ext cx="7643192" cy="4702175"/>
          </a:xfrm>
        </p:spPr>
        <p:txBody>
          <a:bodyPr/>
          <a:lstStyle/>
          <a:p>
            <a:pPr eaLnBrk="1" hangingPunct="1"/>
            <a:r>
              <a:rPr lang="zh-CN" altLang="en-US" dirty="0" smtClean="0"/>
              <a:t>成吉思汗，朱元璋等等</a:t>
            </a:r>
          </a:p>
          <a:p>
            <a:pPr eaLnBrk="1" hangingPunct="1"/>
            <a:r>
              <a:rPr lang="zh-CN" altLang="en-US" dirty="0" smtClean="0"/>
              <a:t>大屠杀与农民起义</a:t>
            </a:r>
          </a:p>
          <a:p>
            <a:pPr eaLnBrk="1" hangingPunct="1"/>
            <a:r>
              <a:rPr lang="zh-CN" altLang="en-US" dirty="0" smtClean="0"/>
              <a:t>南北朝、五代十国期间的暴君</a:t>
            </a:r>
            <a:endParaRPr lang="en-US" altLang="zh-CN" dirty="0" smtClean="0"/>
          </a:p>
          <a:p>
            <a:pPr eaLnBrk="1" hangingPunct="1"/>
            <a:r>
              <a:rPr lang="zh-CN" altLang="en-US" dirty="0" smtClean="0"/>
              <a:t>老妻少夫：万贵妃与明宪宗，土木堡之变</a:t>
            </a:r>
            <a:endParaRPr lang="en-US" altLang="zh-CN" dirty="0" smtClean="0"/>
          </a:p>
          <a:p>
            <a:pPr eaLnBrk="1" hangingPunct="1"/>
            <a:r>
              <a:rPr lang="zh-CN" altLang="en-US" dirty="0" smtClean="0"/>
              <a:t>个人崇拜和文革创伤</a:t>
            </a:r>
            <a:endParaRPr lang="en-US" altLang="zh-CN" dirty="0" smtClean="0"/>
          </a:p>
          <a:p>
            <a:pPr eaLnBrk="1" hangingPunct="1"/>
            <a:r>
              <a:rPr lang="zh-CN" altLang="en-US" dirty="0" smtClean="0"/>
              <a:t>偶像崇拜与自我认同</a:t>
            </a:r>
          </a:p>
          <a:p>
            <a:pPr eaLnBrk="1" hangingPunct="1"/>
            <a:endParaRPr lang="en-US" altLang="zh-CN" dirty="0" smtClean="0"/>
          </a:p>
        </p:txBody>
      </p:sp>
      <p:sp>
        <p:nvSpPr>
          <p:cNvPr id="6" name="灯片编号占位符 5"/>
          <p:cNvSpPr>
            <a:spLocks noGrp="1"/>
          </p:cNvSpPr>
          <p:nvPr>
            <p:ph type="sldNum" sz="quarter" idx="12"/>
          </p:nvPr>
        </p:nvSpPr>
        <p:spPr/>
        <p:txBody>
          <a:bodyPr/>
          <a:lstStyle/>
          <a:p>
            <a:pPr>
              <a:defRPr/>
            </a:pPr>
            <a:fld id="{F4400BCE-2DEB-4990-9550-9C2261C4A4C0}" type="slidenum">
              <a:rPr lang="en-US" altLang="zh-CN"/>
              <a:pPr>
                <a:defRPr/>
              </a:pPr>
              <a:t>36</a:t>
            </a:fld>
            <a:endParaRPr lang="en-US" altLang="zh-CN"/>
          </a:p>
        </p:txBody>
      </p:sp>
    </p:spTree>
    <p:extLst>
      <p:ext uri="{BB962C8B-B14F-4D97-AF65-F5344CB8AC3E}">
        <p14:creationId xmlns:p14="http://schemas.microsoft.com/office/powerpoint/2010/main" val="189997041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社会的变迁</a:t>
            </a:r>
            <a:endParaRPr lang="zh-CN" altLang="en-US" dirty="0"/>
          </a:p>
        </p:txBody>
      </p:sp>
      <p:sp>
        <p:nvSpPr>
          <p:cNvPr id="3" name="内容占位符 2"/>
          <p:cNvSpPr>
            <a:spLocks noGrp="1"/>
          </p:cNvSpPr>
          <p:nvPr>
            <p:ph idx="1"/>
          </p:nvPr>
        </p:nvSpPr>
        <p:spPr/>
        <p:txBody>
          <a:bodyPr>
            <a:normAutofit fontScale="85000" lnSpcReduction="20000"/>
          </a:bodyPr>
          <a:lstStyle/>
          <a:p>
            <a:r>
              <a:rPr lang="zh-CN" altLang="en-US" dirty="0" smtClean="0"/>
              <a:t>（</a:t>
            </a:r>
            <a:r>
              <a:rPr lang="en-US" altLang="zh-CN" dirty="0"/>
              <a:t>1</a:t>
            </a:r>
            <a:r>
              <a:rPr lang="zh-CN" altLang="en-US" dirty="0"/>
              <a:t>）</a:t>
            </a:r>
            <a:r>
              <a:rPr lang="zh-CN" altLang="en-US" dirty="0" smtClean="0"/>
              <a:t>网络媒体</a:t>
            </a:r>
            <a:r>
              <a:rPr lang="zh-CN" altLang="en-US" dirty="0"/>
              <a:t>的迅猛崛起导致信息爆炸和光速传递。例如南平事件，富士康事件等。</a:t>
            </a:r>
          </a:p>
          <a:p>
            <a:r>
              <a:rPr lang="zh-CN" altLang="en-US" dirty="0"/>
              <a:t>（</a:t>
            </a:r>
            <a:r>
              <a:rPr lang="en-US" altLang="zh-CN" dirty="0"/>
              <a:t>2</a:t>
            </a:r>
            <a:r>
              <a:rPr lang="zh-CN" altLang="en-US" dirty="0"/>
              <a:t>）传播媒介和交通工具的发展导致人类交流模式产生巨大变化。更多</a:t>
            </a:r>
            <a:r>
              <a:rPr lang="zh-CN" altLang="en-US" dirty="0" smtClean="0"/>
              <a:t>的不</a:t>
            </a:r>
            <a:r>
              <a:rPr lang="zh-CN" altLang="en-US" dirty="0"/>
              <a:t>面对面，但又即时的交流方式例如</a:t>
            </a:r>
            <a:r>
              <a:rPr lang="en-US" altLang="zh-CN" dirty="0"/>
              <a:t>QQ,MSN,SKYPE </a:t>
            </a:r>
            <a:r>
              <a:rPr lang="zh-CN" altLang="en-US" dirty="0"/>
              <a:t>以及网上社交网络校</a:t>
            </a:r>
          </a:p>
          <a:p>
            <a:r>
              <a:rPr lang="zh-CN" altLang="en-US" dirty="0"/>
              <a:t>内网等空前发达，并占据了越来越多的人类社会交往的空间</a:t>
            </a:r>
            <a:r>
              <a:rPr lang="zh-CN" altLang="en-US" dirty="0" smtClean="0"/>
              <a:t>。</a:t>
            </a:r>
            <a:endParaRPr lang="en-US" altLang="zh-CN" dirty="0" smtClean="0"/>
          </a:p>
          <a:p>
            <a:r>
              <a:rPr lang="zh-CN" altLang="en-US" dirty="0" smtClean="0"/>
              <a:t>（</a:t>
            </a:r>
            <a:r>
              <a:rPr lang="en-US" altLang="zh-CN" dirty="0"/>
              <a:t>3</a:t>
            </a:r>
            <a:r>
              <a:rPr lang="zh-CN" altLang="en-US" dirty="0"/>
              <a:t>）媒介</a:t>
            </a:r>
            <a:r>
              <a:rPr lang="zh-CN" altLang="en-US" dirty="0" smtClean="0"/>
              <a:t>和政治</a:t>
            </a:r>
            <a:r>
              <a:rPr lang="zh-CN" altLang="en-US" dirty="0"/>
              <a:t>体制的结合，导致社会，管理政策对生活在社会中的人具有更大的</a:t>
            </a:r>
            <a:r>
              <a:rPr lang="zh-CN" altLang="en-US" dirty="0" smtClean="0"/>
              <a:t>影响</a:t>
            </a:r>
            <a:r>
              <a:rPr lang="zh-CN" altLang="en-US" dirty="0"/>
              <a:t>。例如教育制度，独生子女制度，甚至有关生活必需品的政策等。</a:t>
            </a:r>
          </a:p>
          <a:p>
            <a:endParaRPr lang="zh-CN" altLang="en-US" dirty="0"/>
          </a:p>
        </p:txBody>
      </p:sp>
    </p:spTree>
    <p:extLst>
      <p:ext uri="{BB962C8B-B14F-4D97-AF65-F5344CB8AC3E}">
        <p14:creationId xmlns:p14="http://schemas.microsoft.com/office/powerpoint/2010/main" val="171432823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57250" y="228600"/>
            <a:ext cx="7829550" cy="1143000"/>
          </a:xfrm>
        </p:spPr>
        <p:txBody>
          <a:bodyPr>
            <a:normAutofit fontScale="90000"/>
          </a:bodyPr>
          <a:lstStyle/>
          <a:p>
            <a:pPr fontAlgn="auto">
              <a:spcAft>
                <a:spcPts val="0"/>
              </a:spcAft>
              <a:defRPr/>
            </a:pPr>
            <a:r>
              <a:rPr lang="zh-CN" altLang="en-US" dirty="0" smtClean="0">
                <a:solidFill>
                  <a:schemeClr val="accent1">
                    <a:satMod val="150000"/>
                  </a:schemeClr>
                </a:solidFill>
              </a:rPr>
              <a:t>中国精神障碍发病率（</a:t>
            </a:r>
            <a:r>
              <a:rPr lang="en-US" altLang="zh-CN" dirty="0" smtClean="0">
                <a:solidFill>
                  <a:schemeClr val="accent1">
                    <a:satMod val="150000"/>
                  </a:schemeClr>
                </a:solidFill>
              </a:rPr>
              <a:t>1986-2005</a:t>
            </a:r>
            <a:r>
              <a:rPr lang="zh-CN" altLang="en-US" dirty="0" smtClean="0">
                <a:solidFill>
                  <a:schemeClr val="accent1">
                    <a:satMod val="150000"/>
                  </a:schemeClr>
                </a:solidFill>
              </a:rPr>
              <a:t>）</a:t>
            </a:r>
            <a:endParaRPr lang="zh-CN" altLang="en-US" dirty="0">
              <a:solidFill>
                <a:schemeClr val="accent1">
                  <a:satMod val="150000"/>
                </a:schemeClr>
              </a:solidFill>
            </a:endParaRPr>
          </a:p>
        </p:txBody>
      </p:sp>
      <p:sp>
        <p:nvSpPr>
          <p:cNvPr id="24578" name="页脚占位符 5"/>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endParaRPr lang="zh-CN" altLang="en-US" smtClean="0">
              <a:solidFill>
                <a:schemeClr val="tx2"/>
              </a:solidFill>
            </a:endParaRPr>
          </a:p>
        </p:txBody>
      </p:sp>
      <p:sp>
        <p:nvSpPr>
          <p:cNvPr id="24579" name="灯片编号占位符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77727AEA-6319-4947-84D2-34DE096B594B}" type="slidenum">
              <a:rPr lang="zh-CN" altLang="en-US"/>
              <a:pPr eaLnBrk="1" hangingPunct="1"/>
              <a:t>38</a:t>
            </a:fld>
            <a:endParaRPr lang="zh-CN" altLang="en-US"/>
          </a:p>
        </p:txBody>
      </p:sp>
      <p:graphicFrame>
        <p:nvGraphicFramePr>
          <p:cNvPr id="4" name="图表 3"/>
          <p:cNvGraphicFramePr/>
          <p:nvPr/>
        </p:nvGraphicFramePr>
        <p:xfrm>
          <a:off x="642910" y="1214422"/>
          <a:ext cx="8072494" cy="500066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113985695"/>
      </p:ext>
    </p:extLst>
  </p:cSld>
  <p:clrMapOvr>
    <a:masterClrMapping/>
  </p:clrMapOvr>
  <p:transition spd="slow"/>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2"/>
          <p:cNvSpPr>
            <a:spLocks noGrp="1" noChangeArrowheads="1"/>
          </p:cNvSpPr>
          <p:nvPr>
            <p:ph type="title"/>
          </p:nvPr>
        </p:nvSpPr>
        <p:spPr/>
        <p:txBody>
          <a:bodyPr/>
          <a:lstStyle/>
          <a:p>
            <a:pPr eaLnBrk="1" hangingPunct="1"/>
            <a:r>
              <a:rPr lang="zh-CN" altLang="en-US" smtClean="0"/>
              <a:t>自杀与文化</a:t>
            </a:r>
          </a:p>
        </p:txBody>
      </p:sp>
      <p:sp>
        <p:nvSpPr>
          <p:cNvPr id="19460" name="Rectangle 3"/>
          <p:cNvSpPr>
            <a:spLocks noGrp="1" noChangeArrowheads="1"/>
          </p:cNvSpPr>
          <p:nvPr>
            <p:ph idx="1"/>
          </p:nvPr>
        </p:nvSpPr>
        <p:spPr/>
        <p:txBody>
          <a:bodyPr/>
          <a:lstStyle/>
          <a:p>
            <a:pPr eaLnBrk="1" hangingPunct="1"/>
            <a:endParaRPr lang="zh-CN" altLang="en-US" smtClean="0"/>
          </a:p>
        </p:txBody>
      </p:sp>
      <p:sp>
        <p:nvSpPr>
          <p:cNvPr id="19458" name="页脚占位符 4"/>
          <p:cNvSpPr>
            <a:spLocks noGrp="1"/>
          </p:cNvSpPr>
          <p:nvPr>
            <p:ph type="ftr" sz="quarter" idx="11"/>
          </p:nvPr>
        </p:nvSpPr>
        <p:spPr>
          <a:noFill/>
        </p:spPr>
        <p:txBody>
          <a:bodyPr/>
          <a:lstStyle/>
          <a:p>
            <a:endParaRPr lang="en-US" altLang="zh-CN" dirty="0" smtClean="0">
              <a:latin typeface="Arial" pitchFamily="34" charset="0"/>
              <a:ea typeface="宋体" pitchFamily="2" charset="-122"/>
            </a:endParaRPr>
          </a:p>
        </p:txBody>
      </p:sp>
      <p:pic>
        <p:nvPicPr>
          <p:cNvPr id="19461" name="Picture 4" descr="suicide world"/>
          <p:cNvPicPr>
            <a:picLocks noChangeAspect="1" noChangeArrowheads="1"/>
          </p:cNvPicPr>
          <p:nvPr/>
        </p:nvPicPr>
        <p:blipFill>
          <a:blip r:embed="rId3"/>
          <a:srcRect/>
          <a:stretch>
            <a:fillRect/>
          </a:stretch>
        </p:blipFill>
        <p:spPr bwMode="auto">
          <a:xfrm>
            <a:off x="900113" y="1484313"/>
            <a:ext cx="8243887" cy="4648200"/>
          </a:xfrm>
          <a:prstGeom prst="rect">
            <a:avLst/>
          </a:prstGeom>
          <a:noFill/>
          <a:ln w="9525">
            <a:noFill/>
            <a:miter lim="800000"/>
            <a:headEnd/>
            <a:tailEnd/>
          </a:ln>
        </p:spPr>
      </p:pic>
    </p:spTree>
    <p:extLst>
      <p:ext uri="{BB962C8B-B14F-4D97-AF65-F5344CB8AC3E}">
        <p14:creationId xmlns:p14="http://schemas.microsoft.com/office/powerpoint/2010/main" val="407191389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p:nvPr>
        </p:nvSpPr>
        <p:spPr/>
        <p:txBody>
          <a:bodyPr/>
          <a:lstStyle/>
          <a:p>
            <a:pPr eaLnBrk="1" hangingPunct="1"/>
            <a:r>
              <a:rPr lang="zh-CN" altLang="en-US" smtClean="0"/>
              <a:t>前创伤治疗的治疗性因素</a:t>
            </a:r>
          </a:p>
        </p:txBody>
      </p:sp>
      <p:sp>
        <p:nvSpPr>
          <p:cNvPr id="10244" name="Rectangle 3"/>
          <p:cNvSpPr>
            <a:spLocks noGrp="1" noChangeArrowheads="1"/>
          </p:cNvSpPr>
          <p:nvPr>
            <p:ph idx="1"/>
          </p:nvPr>
        </p:nvSpPr>
        <p:spPr/>
        <p:txBody>
          <a:bodyPr/>
          <a:lstStyle/>
          <a:p>
            <a:pPr eaLnBrk="1" hangingPunct="1"/>
            <a:r>
              <a:rPr lang="zh-CN" altLang="en-US" smtClean="0"/>
              <a:t>安全感</a:t>
            </a:r>
          </a:p>
          <a:p>
            <a:pPr eaLnBrk="1" hangingPunct="1"/>
            <a:r>
              <a:rPr lang="zh-CN" altLang="en-US" smtClean="0"/>
              <a:t>依恋关系</a:t>
            </a:r>
          </a:p>
          <a:p>
            <a:pPr eaLnBrk="1" hangingPunct="1"/>
            <a:r>
              <a:rPr lang="zh-CN" altLang="en-US" smtClean="0"/>
              <a:t>控制感的恢复</a:t>
            </a:r>
          </a:p>
          <a:p>
            <a:pPr eaLnBrk="1" hangingPunct="1"/>
            <a:r>
              <a:rPr lang="zh-CN" altLang="en-US" smtClean="0"/>
              <a:t>内疚感的投射</a:t>
            </a:r>
          </a:p>
          <a:p>
            <a:pPr eaLnBrk="1" hangingPunct="1"/>
            <a:r>
              <a:rPr lang="zh-CN" altLang="en-US" smtClean="0"/>
              <a:t>哀伤情绪的仪式化释放</a:t>
            </a:r>
          </a:p>
          <a:p>
            <a:pPr eaLnBrk="1" hangingPunct="1"/>
            <a:endParaRPr lang="zh-CN" altLang="en-US" smtClean="0"/>
          </a:p>
          <a:p>
            <a:pPr eaLnBrk="1" hangingPunct="1"/>
            <a:endParaRPr lang="en-US" altLang="zh-CN" smtClean="0"/>
          </a:p>
        </p:txBody>
      </p:sp>
      <p:sp>
        <p:nvSpPr>
          <p:cNvPr id="6" name="灯片编号占位符 5"/>
          <p:cNvSpPr>
            <a:spLocks noGrp="1"/>
          </p:cNvSpPr>
          <p:nvPr>
            <p:ph type="sldNum" sz="quarter" idx="12"/>
          </p:nvPr>
        </p:nvSpPr>
        <p:spPr/>
        <p:txBody>
          <a:bodyPr/>
          <a:lstStyle/>
          <a:p>
            <a:pPr>
              <a:defRPr/>
            </a:pPr>
            <a:fld id="{7E5341E3-B833-4631-A482-03ECE1702B08}" type="slidenum">
              <a:rPr lang="en-US" altLang="zh-CN"/>
              <a:pPr>
                <a:defRPr/>
              </a:pPr>
              <a:t>4</a:t>
            </a:fld>
            <a:endParaRPr lang="en-US" altLang="zh-CN"/>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标题 1"/>
          <p:cNvSpPr>
            <a:spLocks noGrp="1"/>
          </p:cNvSpPr>
          <p:nvPr>
            <p:ph type="title"/>
          </p:nvPr>
        </p:nvSpPr>
        <p:spPr/>
        <p:txBody>
          <a:bodyPr/>
          <a:lstStyle/>
          <a:p>
            <a:r>
              <a:rPr lang="zh-CN" altLang="en-US" smtClean="0"/>
              <a:t>文化对心理健康的影响</a:t>
            </a:r>
          </a:p>
        </p:txBody>
      </p:sp>
      <p:sp>
        <p:nvSpPr>
          <p:cNvPr id="20483" name="内容占位符 2"/>
          <p:cNvSpPr>
            <a:spLocks noGrp="1"/>
          </p:cNvSpPr>
          <p:nvPr>
            <p:ph idx="1"/>
          </p:nvPr>
        </p:nvSpPr>
        <p:spPr/>
        <p:txBody>
          <a:bodyPr/>
          <a:lstStyle/>
          <a:p>
            <a:r>
              <a:rPr lang="zh-CN" altLang="en-US" smtClean="0"/>
              <a:t>健康的标准和观念。</a:t>
            </a:r>
            <a:endParaRPr lang="en-US" altLang="zh-CN" smtClean="0"/>
          </a:p>
          <a:p>
            <a:pPr lvl="1"/>
            <a:r>
              <a:rPr lang="zh-CN" altLang="en-US" smtClean="0"/>
              <a:t>关于自杀：</a:t>
            </a:r>
            <a:endParaRPr lang="en-US" altLang="zh-CN" smtClean="0"/>
          </a:p>
          <a:p>
            <a:pPr lvl="2"/>
            <a:r>
              <a:rPr lang="zh-CN" altLang="en-US" smtClean="0"/>
              <a:t>西方：罪恶（</a:t>
            </a:r>
            <a:r>
              <a:rPr lang="en-US" altLang="zh-CN" smtClean="0"/>
              <a:t>Sin</a:t>
            </a:r>
            <a:r>
              <a:rPr lang="zh-CN" altLang="en-US" smtClean="0"/>
              <a:t>），自我谋杀，绝望之罪</a:t>
            </a:r>
            <a:endParaRPr lang="en-US" altLang="zh-CN" smtClean="0"/>
          </a:p>
          <a:p>
            <a:pPr lvl="2"/>
            <a:r>
              <a:rPr lang="zh-CN" altLang="en-US" smtClean="0"/>
              <a:t>中国：想不开，反抗不公正，舍生取义</a:t>
            </a:r>
            <a:endParaRPr lang="en-US" altLang="zh-CN" smtClean="0"/>
          </a:p>
          <a:p>
            <a:r>
              <a:rPr lang="zh-CN" altLang="en-US" smtClean="0"/>
              <a:t>进食障碍、抑郁症的流行</a:t>
            </a:r>
          </a:p>
        </p:txBody>
      </p:sp>
      <p:sp>
        <p:nvSpPr>
          <p:cNvPr id="20484" name="灯片编号占位符 3"/>
          <p:cNvSpPr>
            <a:spLocks noGrp="1"/>
          </p:cNvSpPr>
          <p:nvPr>
            <p:ph type="sldNum" sz="quarter" idx="12"/>
          </p:nvPr>
        </p:nvSpPr>
        <p:spPr>
          <a:noFill/>
        </p:spPr>
        <p:txBody>
          <a:bodyPr/>
          <a:lstStyle/>
          <a:p>
            <a:fld id="{E7515AFC-D8B1-4D63-81D1-7A8C9F61A059}" type="slidenum">
              <a:rPr lang="zh-CN" altLang="en-US" smtClean="0">
                <a:latin typeface="Arial" pitchFamily="34" charset="0"/>
                <a:ea typeface="宋体" pitchFamily="2" charset="-122"/>
              </a:rPr>
              <a:pPr/>
              <a:t>40</a:t>
            </a:fld>
            <a:endParaRPr lang="en-US" altLang="zh-CN" smtClean="0">
              <a:latin typeface="Arial" pitchFamily="34" charset="0"/>
              <a:ea typeface="宋体" pitchFamily="2" charset="-122"/>
            </a:endParaRPr>
          </a:p>
        </p:txBody>
      </p:sp>
    </p:spTree>
    <p:extLst>
      <p:ext uri="{BB962C8B-B14F-4D97-AF65-F5344CB8AC3E}">
        <p14:creationId xmlns:p14="http://schemas.microsoft.com/office/powerpoint/2010/main" val="226074109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文本占位符 3"/>
          <p:cNvSpPr>
            <a:spLocks noGrp="1"/>
          </p:cNvSpPr>
          <p:nvPr>
            <p:ph type="body" idx="1"/>
          </p:nvPr>
        </p:nvSpPr>
        <p:spPr>
          <a:xfrm>
            <a:off x="3922713" y="2932113"/>
            <a:ext cx="4572000" cy="1454150"/>
          </a:xfrm>
        </p:spPr>
        <p:txBody>
          <a:bodyPr/>
          <a:lstStyle/>
          <a:p>
            <a:endParaRPr lang="zh-CN" altLang="en-US" smtClean="0"/>
          </a:p>
        </p:txBody>
      </p:sp>
      <p:sp>
        <p:nvSpPr>
          <p:cNvPr id="3" name="标题 2"/>
          <p:cNvSpPr>
            <a:spLocks noGrp="1"/>
          </p:cNvSpPr>
          <p:nvPr>
            <p:ph type="title"/>
          </p:nvPr>
        </p:nvSpPr>
        <p:spPr/>
        <p:txBody>
          <a:bodyPr/>
          <a:lstStyle/>
          <a:p>
            <a:pPr fontAlgn="auto">
              <a:spcAft>
                <a:spcPts val="0"/>
              </a:spcAft>
              <a:defRPr/>
            </a:pPr>
            <a:r>
              <a:rPr lang="zh-CN" altLang="en-US" dirty="0" smtClean="0"/>
              <a:t>社会因素</a:t>
            </a:r>
            <a:endParaRPr lang="zh-CN" altLang="en-US" dirty="0"/>
          </a:p>
        </p:txBody>
      </p:sp>
    </p:spTree>
    <p:extLst>
      <p:ext uri="{BB962C8B-B14F-4D97-AF65-F5344CB8AC3E}">
        <p14:creationId xmlns:p14="http://schemas.microsoft.com/office/powerpoint/2010/main" val="249703277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spcAft>
                <a:spcPts val="0"/>
              </a:spcAft>
              <a:defRPr/>
            </a:pPr>
            <a:r>
              <a:rPr lang="zh-CN" altLang="en-US" dirty="0" smtClean="0">
                <a:solidFill>
                  <a:schemeClr val="accent1">
                    <a:satMod val="150000"/>
                  </a:schemeClr>
                </a:solidFill>
              </a:rPr>
              <a:t>当下的世界</a:t>
            </a:r>
            <a:endParaRPr lang="zh-CN" altLang="en-US" dirty="0">
              <a:solidFill>
                <a:schemeClr val="accent1">
                  <a:satMod val="150000"/>
                </a:schemeClr>
              </a:solidFill>
            </a:endParaRPr>
          </a:p>
        </p:txBody>
      </p:sp>
      <p:sp>
        <p:nvSpPr>
          <p:cNvPr id="26626" name="内容占位符 2"/>
          <p:cNvSpPr>
            <a:spLocks noGrp="1"/>
          </p:cNvSpPr>
          <p:nvPr>
            <p:ph idx="1"/>
          </p:nvPr>
        </p:nvSpPr>
        <p:spPr/>
        <p:txBody>
          <a:bodyPr>
            <a:normAutofit fontScale="92500" lnSpcReduction="10000"/>
          </a:bodyPr>
          <a:lstStyle/>
          <a:p>
            <a:r>
              <a:rPr lang="zh-CN" altLang="en-US" smtClean="0"/>
              <a:t>理想、信仰的缺失与绝对“自由主义”，“重商主义”价值观的横行</a:t>
            </a:r>
            <a:endParaRPr lang="en-US" altLang="zh-CN" smtClean="0"/>
          </a:p>
          <a:p>
            <a:pPr lvl="2"/>
            <a:r>
              <a:rPr lang="zh-CN" altLang="en-US" smtClean="0"/>
              <a:t>人有当街做爱的自由吗？</a:t>
            </a:r>
            <a:endParaRPr lang="en-US" altLang="zh-CN" smtClean="0"/>
          </a:p>
          <a:p>
            <a:pPr lvl="2"/>
            <a:r>
              <a:rPr lang="zh-CN" altLang="en-US" smtClean="0"/>
              <a:t>利益最大化是市场经济的天赋最高标准吗？</a:t>
            </a:r>
            <a:endParaRPr lang="en-US" altLang="zh-CN" smtClean="0"/>
          </a:p>
          <a:p>
            <a:r>
              <a:rPr lang="zh-CN" altLang="en-US" smtClean="0"/>
              <a:t>网络信息化</a:t>
            </a:r>
            <a:endParaRPr lang="en-US" altLang="zh-CN" smtClean="0"/>
          </a:p>
          <a:p>
            <a:pPr lvl="2"/>
            <a:r>
              <a:rPr lang="zh-CN" altLang="en-US" smtClean="0"/>
              <a:t>传统人际联系被瓦解，新型的人际连接发展</a:t>
            </a:r>
            <a:endParaRPr lang="en-US" altLang="zh-CN" smtClean="0"/>
          </a:p>
          <a:p>
            <a:pPr lvl="2"/>
            <a:r>
              <a:rPr lang="zh-CN" altLang="en-US" smtClean="0"/>
              <a:t>影响人的渠道大大增加</a:t>
            </a:r>
            <a:r>
              <a:rPr lang="en-US" altLang="zh-CN" smtClean="0"/>
              <a:t>——</a:t>
            </a:r>
            <a:r>
              <a:rPr lang="zh-CN" altLang="en-US" smtClean="0"/>
              <a:t>传统道德价值观受到冲击</a:t>
            </a:r>
            <a:endParaRPr lang="en-US" altLang="zh-CN" smtClean="0"/>
          </a:p>
          <a:p>
            <a:pPr lvl="2"/>
            <a:r>
              <a:rPr lang="zh-CN" altLang="en-US" smtClean="0"/>
              <a:t>自由主义和信息化对青少年的影响</a:t>
            </a:r>
            <a:endParaRPr lang="en-US" altLang="zh-CN" smtClean="0"/>
          </a:p>
          <a:p>
            <a:r>
              <a:rPr lang="zh-CN" altLang="en-US" smtClean="0"/>
              <a:t>社会转型期</a:t>
            </a:r>
            <a:endParaRPr lang="en-US" altLang="zh-CN" smtClean="0"/>
          </a:p>
          <a:p>
            <a:pPr lvl="2"/>
            <a:r>
              <a:rPr lang="zh-CN" altLang="en-US" smtClean="0"/>
              <a:t>人均</a:t>
            </a:r>
            <a:r>
              <a:rPr lang="en-US" altLang="zh-CN" smtClean="0"/>
              <a:t>3000</a:t>
            </a:r>
            <a:r>
              <a:rPr lang="zh-CN" altLang="en-US" smtClean="0"/>
              <a:t>美元</a:t>
            </a:r>
            <a:endParaRPr lang="en-US" altLang="zh-CN" smtClean="0"/>
          </a:p>
          <a:p>
            <a:pPr lvl="2"/>
            <a:r>
              <a:rPr lang="zh-CN" altLang="en-US" smtClean="0"/>
              <a:t>社会矛盾累积</a:t>
            </a:r>
          </a:p>
        </p:txBody>
      </p:sp>
    </p:spTree>
    <p:extLst>
      <p:ext uri="{BB962C8B-B14F-4D97-AF65-F5344CB8AC3E}">
        <p14:creationId xmlns:p14="http://schemas.microsoft.com/office/powerpoint/2010/main" val="3577700471"/>
      </p:ext>
    </p:extLst>
  </p:cSld>
  <p:clrMapOvr>
    <a:masterClrMapping/>
  </p:clrMapOvr>
  <p:transition spd="slow"/>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标题 1"/>
          <p:cNvSpPr>
            <a:spLocks noGrp="1"/>
          </p:cNvSpPr>
          <p:nvPr>
            <p:ph type="title"/>
          </p:nvPr>
        </p:nvSpPr>
        <p:spPr/>
        <p:txBody>
          <a:bodyPr>
            <a:normAutofit/>
          </a:bodyPr>
          <a:lstStyle/>
          <a:p>
            <a:pPr fontAlgn="auto">
              <a:spcAft>
                <a:spcPts val="0"/>
              </a:spcAft>
              <a:defRPr/>
            </a:pPr>
            <a:r>
              <a:rPr lang="zh-CN" altLang="en-US" smtClean="0"/>
              <a:t>中国病人：时代的心理病理</a:t>
            </a:r>
          </a:p>
        </p:txBody>
      </p:sp>
      <p:sp>
        <p:nvSpPr>
          <p:cNvPr id="27650" name="内容占位符 2"/>
          <p:cNvSpPr>
            <a:spLocks noGrp="1"/>
          </p:cNvSpPr>
          <p:nvPr>
            <p:ph idx="1"/>
          </p:nvPr>
        </p:nvSpPr>
        <p:spPr/>
        <p:txBody>
          <a:bodyPr>
            <a:normAutofit fontScale="92500" lnSpcReduction="20000"/>
          </a:bodyPr>
          <a:lstStyle/>
          <a:p>
            <a:r>
              <a:rPr lang="zh-CN" altLang="en-US" smtClean="0"/>
              <a:t>现代心理病理：</a:t>
            </a:r>
            <a:endParaRPr lang="en-US" altLang="zh-CN" smtClean="0"/>
          </a:p>
          <a:p>
            <a:pPr lvl="1"/>
            <a:r>
              <a:rPr lang="zh-CN" altLang="en-US" smtClean="0"/>
              <a:t>焦虑：信息、生存、即时满足</a:t>
            </a:r>
            <a:endParaRPr lang="en-US" altLang="zh-CN" smtClean="0"/>
          </a:p>
          <a:p>
            <a:pPr lvl="2"/>
            <a:r>
              <a:rPr lang="zh-CN" altLang="en-US" smtClean="0"/>
              <a:t>工作压力、房价、容易获得因而不断追求、焦虑传递</a:t>
            </a:r>
            <a:endParaRPr lang="en-US" altLang="zh-CN" smtClean="0"/>
          </a:p>
          <a:p>
            <a:pPr lvl="2"/>
            <a:r>
              <a:rPr lang="zh-CN" altLang="en-US" smtClean="0"/>
              <a:t>例：</a:t>
            </a:r>
            <a:r>
              <a:rPr lang="en-US" altLang="zh-CN" smtClean="0"/>
              <a:t>3Q</a:t>
            </a:r>
            <a:r>
              <a:rPr lang="zh-CN" altLang="en-US" smtClean="0"/>
              <a:t>大战，压力管理</a:t>
            </a:r>
            <a:endParaRPr lang="en-US" altLang="zh-CN" smtClean="0"/>
          </a:p>
          <a:p>
            <a:pPr lvl="1"/>
            <a:r>
              <a:rPr lang="zh-CN" altLang="en-US" smtClean="0"/>
              <a:t>孤独与自恋：病理性依恋关系，信任丧失</a:t>
            </a:r>
            <a:endParaRPr lang="en-US" altLang="zh-CN" smtClean="0"/>
          </a:p>
          <a:p>
            <a:pPr lvl="2"/>
            <a:r>
              <a:rPr lang="zh-CN" altLang="en-US" smtClean="0"/>
              <a:t>独生子女、两类留守儿童、教育制度导致社交能力的丧失</a:t>
            </a:r>
            <a:endParaRPr lang="en-US" altLang="zh-CN" smtClean="0"/>
          </a:p>
          <a:p>
            <a:pPr lvl="2"/>
            <a:r>
              <a:rPr lang="zh-CN" altLang="en-US" smtClean="0"/>
              <a:t>例：宅男、宅女、芙蓉姐姐、拜月神教</a:t>
            </a:r>
            <a:endParaRPr lang="en-US" altLang="zh-CN" smtClean="0"/>
          </a:p>
          <a:p>
            <a:pPr lvl="1"/>
            <a:r>
              <a:rPr lang="zh-CN" altLang="en-US" smtClean="0"/>
              <a:t>偏执：怀疑、缺乏安全感</a:t>
            </a:r>
            <a:endParaRPr lang="en-US" altLang="zh-CN" smtClean="0"/>
          </a:p>
          <a:p>
            <a:pPr lvl="2"/>
            <a:r>
              <a:rPr lang="zh-CN" altLang="en-US" smtClean="0"/>
              <a:t>信仰缺失</a:t>
            </a:r>
            <a:r>
              <a:rPr lang="en-US" altLang="zh-CN" smtClean="0"/>
              <a:t>——</a:t>
            </a:r>
            <a:r>
              <a:rPr lang="zh-CN" altLang="en-US" smtClean="0"/>
              <a:t>职业道德沦丧</a:t>
            </a:r>
            <a:r>
              <a:rPr lang="en-US" altLang="zh-CN" smtClean="0"/>
              <a:t>——</a:t>
            </a:r>
            <a:r>
              <a:rPr lang="zh-CN" altLang="en-US" smtClean="0"/>
              <a:t>不安全感</a:t>
            </a:r>
            <a:endParaRPr lang="en-US" altLang="zh-CN" smtClean="0"/>
          </a:p>
          <a:p>
            <a:pPr lvl="2"/>
            <a:r>
              <a:rPr lang="zh-CN" altLang="en-US" smtClean="0"/>
              <a:t>例：方舟子</a:t>
            </a:r>
          </a:p>
          <a:p>
            <a:pPr lvl="1"/>
            <a:r>
              <a:rPr lang="zh-CN" altLang="en-US" smtClean="0"/>
              <a:t>社会临床心理学</a:t>
            </a:r>
            <a:endParaRPr lang="en-US" altLang="zh-CN" sz="2200" smtClean="0"/>
          </a:p>
          <a:p>
            <a:endParaRPr lang="en-US" altLang="zh-CN" smtClean="0"/>
          </a:p>
          <a:p>
            <a:endParaRPr lang="zh-CN" altLang="en-US" smtClean="0"/>
          </a:p>
        </p:txBody>
      </p:sp>
    </p:spTree>
    <p:extLst>
      <p:ext uri="{BB962C8B-B14F-4D97-AF65-F5344CB8AC3E}">
        <p14:creationId xmlns:p14="http://schemas.microsoft.com/office/powerpoint/2010/main" val="3080372212"/>
      </p:ext>
    </p:extLst>
  </p:cSld>
  <p:clrMapOvr>
    <a:masterClrMapping/>
  </p:clrMapOvr>
  <p:transition spd="slow"/>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spcAft>
                <a:spcPts val="0"/>
              </a:spcAft>
              <a:defRPr/>
            </a:pPr>
            <a:r>
              <a:rPr lang="zh-CN" altLang="en-US" dirty="0" smtClean="0"/>
              <a:t>举例</a:t>
            </a:r>
            <a:endParaRPr lang="zh-CN" altLang="en-US" dirty="0"/>
          </a:p>
        </p:txBody>
      </p:sp>
      <p:sp>
        <p:nvSpPr>
          <p:cNvPr id="28674" name="内容占位符 2"/>
          <p:cNvSpPr>
            <a:spLocks noGrp="1"/>
          </p:cNvSpPr>
          <p:nvPr>
            <p:ph idx="1"/>
          </p:nvPr>
        </p:nvSpPr>
        <p:spPr/>
        <p:txBody>
          <a:bodyPr/>
          <a:lstStyle/>
          <a:p>
            <a:r>
              <a:rPr lang="zh-CN" altLang="en-US" smtClean="0"/>
              <a:t>控制农药毒性，提高老人医保水平对中国自杀率的影响。</a:t>
            </a:r>
            <a:endParaRPr lang="en-US" altLang="zh-CN" smtClean="0"/>
          </a:p>
          <a:p>
            <a:r>
              <a:rPr lang="zh-CN" altLang="en-US" smtClean="0"/>
              <a:t>节制媒体报道对防治自杀传染的作用。</a:t>
            </a:r>
          </a:p>
        </p:txBody>
      </p:sp>
    </p:spTree>
    <p:extLst>
      <p:ext uri="{BB962C8B-B14F-4D97-AF65-F5344CB8AC3E}">
        <p14:creationId xmlns:p14="http://schemas.microsoft.com/office/powerpoint/2010/main" val="10368852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a:xfrm>
            <a:off x="827088" y="260350"/>
            <a:ext cx="7772400" cy="504825"/>
          </a:xfrm>
        </p:spPr>
        <p:txBody>
          <a:bodyPr>
            <a:normAutofit fontScale="90000"/>
          </a:bodyPr>
          <a:lstStyle/>
          <a:p>
            <a:pPr fontAlgn="auto">
              <a:spcAft>
                <a:spcPts val="0"/>
              </a:spcAft>
              <a:defRPr/>
            </a:pPr>
            <a:r>
              <a:rPr lang="en-US" altLang="zh-CN" sz="2400">
                <a:effectLst>
                  <a:outerShdw blurRad="38100" dist="38100" dir="2700000" algn="tl">
                    <a:srgbClr val="C0C0C0"/>
                  </a:outerShdw>
                </a:effectLst>
              </a:rPr>
              <a:t>1987~2008</a:t>
            </a:r>
            <a:r>
              <a:rPr lang="zh-CN" altLang="en-US" sz="2400">
                <a:effectLst>
                  <a:outerShdw blurRad="38100" dist="38100" dir="2700000" algn="tl">
                    <a:srgbClr val="C0C0C0"/>
                  </a:outerShdw>
                </a:effectLst>
              </a:rPr>
              <a:t>年中国自杀率的城乡分布（</a:t>
            </a:r>
            <a:r>
              <a:rPr lang="en-US" altLang="zh-CN" sz="2400">
                <a:effectLst>
                  <a:outerShdw blurRad="38100" dist="38100" dir="2700000" algn="tl">
                    <a:srgbClr val="C0C0C0"/>
                  </a:outerShdw>
                </a:effectLst>
              </a:rPr>
              <a:t>1/10</a:t>
            </a:r>
            <a:r>
              <a:rPr lang="zh-CN" altLang="en-US" sz="2400">
                <a:effectLst>
                  <a:outerShdw blurRad="38100" dist="38100" dir="2700000" algn="tl">
                    <a:srgbClr val="C0C0C0"/>
                  </a:outerShdw>
                </a:effectLst>
              </a:rPr>
              <a:t>万）</a:t>
            </a:r>
            <a:r>
              <a:rPr lang="zh-CN" altLang="en-US" sz="4000"/>
              <a:t> </a:t>
            </a:r>
          </a:p>
        </p:txBody>
      </p:sp>
      <p:graphicFrame>
        <p:nvGraphicFramePr>
          <p:cNvPr id="6149" name="Object 5"/>
          <p:cNvGraphicFramePr>
            <a:graphicFrameLocks noChangeAspect="1"/>
          </p:cNvGraphicFramePr>
          <p:nvPr/>
        </p:nvGraphicFramePr>
        <p:xfrm>
          <a:off x="468313" y="981075"/>
          <a:ext cx="8362950" cy="4770438"/>
        </p:xfrm>
        <a:graphic>
          <a:graphicData uri="http://schemas.openxmlformats.org/presentationml/2006/ole">
            <mc:AlternateContent xmlns:mc="http://schemas.openxmlformats.org/markup-compatibility/2006">
              <mc:Choice xmlns:v="urn:schemas-microsoft-com:vml" Requires="v">
                <p:oleObj spid="_x0000_s115717" name="图表" r:id="rId3" imgW="6962760" imgH="3971925" progId="MSGraph.Chart.8">
                  <p:embed followColorScheme="full"/>
                </p:oleObj>
              </mc:Choice>
              <mc:Fallback>
                <p:oleObj name="图表" r:id="rId3" imgW="6962760" imgH="3971925" progId="MSGraph.Chart.8">
                  <p:embed followColorScheme="full"/>
                  <p:pic>
                    <p:nvPicPr>
                      <p:cNvPr id="0" name=""/>
                      <p:cNvPicPr>
                        <a:picLocks noChangeAspect="1" noChangeArrowheads="1"/>
                      </p:cNvPicPr>
                      <p:nvPr/>
                    </p:nvPicPr>
                    <p:blipFill>
                      <a:blip r:embed="rId4"/>
                      <a:srcRect/>
                      <a:stretch>
                        <a:fillRect/>
                      </a:stretch>
                    </p:blipFill>
                    <p:spPr bwMode="auto">
                      <a:xfrm>
                        <a:off x="468313" y="981075"/>
                        <a:ext cx="8362950" cy="4770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150" name="Text Box 6"/>
          <p:cNvSpPr txBox="1">
            <a:spLocks noChangeArrowheads="1"/>
          </p:cNvSpPr>
          <p:nvPr/>
        </p:nvSpPr>
        <p:spPr bwMode="auto">
          <a:xfrm>
            <a:off x="1258888" y="5876925"/>
            <a:ext cx="7200900" cy="646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defRPr/>
            </a:pPr>
            <a:r>
              <a:rPr lang="en-US" altLang="zh-CN" b="1" dirty="0">
                <a:effectLst>
                  <a:outerShdw blurRad="38100" dist="38100" dir="2700000" algn="tl">
                    <a:srgbClr val="C0C0C0"/>
                  </a:outerShdw>
                </a:effectLst>
              </a:rPr>
              <a:t>Suicide Rate by Urban-Rural Division from 1987 to </a:t>
            </a:r>
            <a:r>
              <a:rPr lang="en-US" altLang="zh-CN" b="1" dirty="0">
                <a:effectLst>
                  <a:outerShdw blurRad="38100" dist="38100" dir="2700000" algn="tl">
                    <a:srgbClr val="C0C0C0"/>
                  </a:outerShdw>
                </a:effectLst>
              </a:rPr>
              <a:t>2008</a:t>
            </a:r>
            <a:r>
              <a:rPr lang="zh-CN" altLang="en-US" b="1" dirty="0">
                <a:effectLst>
                  <a:outerShdw blurRad="38100" dist="38100" dir="2700000" algn="tl">
                    <a:srgbClr val="C0C0C0"/>
                  </a:outerShdw>
                </a:effectLst>
              </a:rPr>
              <a:t>，景军，</a:t>
            </a:r>
            <a:r>
              <a:rPr lang="en-US" altLang="zh-CN" b="1" dirty="0">
                <a:effectLst>
                  <a:outerShdw blurRad="38100" dist="38100" dir="2700000" algn="tl">
                    <a:srgbClr val="C0C0C0"/>
                  </a:outerShdw>
                </a:effectLst>
              </a:rPr>
              <a:t>2010 </a:t>
            </a:r>
            <a:endParaRPr lang="en-US" altLang="zh-CN" b="1" dirty="0">
              <a:effectLst>
                <a:outerShdw blurRad="38100" dist="38100" dir="2700000" algn="tl">
                  <a:srgbClr val="C0C0C0"/>
                </a:outerShdw>
              </a:effectLst>
            </a:endParaRPr>
          </a:p>
        </p:txBody>
      </p:sp>
    </p:spTree>
    <p:extLst>
      <p:ext uri="{BB962C8B-B14F-4D97-AF65-F5344CB8AC3E}">
        <p14:creationId xmlns:p14="http://schemas.microsoft.com/office/powerpoint/2010/main" val="418944259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149"/>
                                        </p:tgtEl>
                                        <p:attrNameLst>
                                          <p:attrName>style.visibility</p:attrName>
                                        </p:attrNameLst>
                                      </p:cBhvr>
                                      <p:to>
                                        <p:strVal val="visible"/>
                                      </p:to>
                                    </p:set>
                                    <p:animEffect transition="in" filter="wipe(left)">
                                      <p:cBhvr>
                                        <p:cTn id="7" dur="500"/>
                                        <p:tgtEl>
                                          <p:spTgt spid="61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6149"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4213" y="476250"/>
            <a:ext cx="7772400" cy="504825"/>
          </a:xfrm>
        </p:spPr>
        <p:txBody>
          <a:bodyPr>
            <a:normAutofit fontScale="90000"/>
          </a:bodyPr>
          <a:lstStyle/>
          <a:p>
            <a:pPr fontAlgn="auto">
              <a:spcAft>
                <a:spcPts val="0"/>
              </a:spcAft>
              <a:defRPr/>
            </a:pPr>
            <a:r>
              <a:rPr lang="zh-CN" altLang="en-US" sz="2400">
                <a:effectLst>
                  <a:outerShdw blurRad="38100" dist="38100" dir="2700000" algn="tl">
                    <a:srgbClr val="C0C0C0"/>
                  </a:outerShdw>
                </a:effectLst>
              </a:rPr>
              <a:t>农村女性的三个“远离”</a:t>
            </a:r>
            <a:br>
              <a:rPr lang="zh-CN" altLang="en-US" sz="2400">
                <a:effectLst>
                  <a:outerShdw blurRad="38100" dist="38100" dir="2700000" algn="tl">
                    <a:srgbClr val="C0C0C0"/>
                  </a:outerShdw>
                </a:effectLst>
              </a:rPr>
            </a:br>
            <a:r>
              <a:rPr lang="en-US" altLang="zh-CN" sz="2400">
                <a:effectLst>
                  <a:outerShdw blurRad="38100" dist="38100" dir="2700000" algn="tl">
                    <a:srgbClr val="C0C0C0"/>
                  </a:outerShdw>
                </a:effectLst>
              </a:rPr>
              <a:t>Rural Women’s “3 Departures”</a:t>
            </a:r>
          </a:p>
        </p:txBody>
      </p:sp>
      <p:sp>
        <p:nvSpPr>
          <p:cNvPr id="8195" name="Rectangle 3"/>
          <p:cNvSpPr>
            <a:spLocks noGrp="1" noChangeArrowheads="1"/>
          </p:cNvSpPr>
          <p:nvPr>
            <p:ph type="subTitle" idx="1"/>
          </p:nvPr>
        </p:nvSpPr>
        <p:spPr>
          <a:xfrm>
            <a:off x="1116013" y="1773238"/>
            <a:ext cx="7343775" cy="4370387"/>
          </a:xfrm>
        </p:spPr>
        <p:txBody>
          <a:bodyPr>
            <a:normAutofit/>
          </a:bodyPr>
          <a:lstStyle/>
          <a:p>
            <a:pPr marR="0"/>
            <a:r>
              <a:rPr lang="en-US" altLang="zh-CN" sz="2000" b="1" smtClean="0">
                <a:effectLst>
                  <a:outerShdw blurRad="38100" dist="38100" dir="2700000" algn="tl">
                    <a:srgbClr val="C0C0C0"/>
                  </a:outerShdw>
                </a:effectLst>
              </a:rPr>
              <a:t>4</a:t>
            </a:r>
            <a:r>
              <a:rPr lang="zh-CN" altLang="en-US" sz="2000" b="1" smtClean="0">
                <a:effectLst>
                  <a:outerShdw blurRad="38100" dist="38100" dir="2700000" algn="tl">
                    <a:srgbClr val="C0C0C0"/>
                  </a:outerShdw>
                </a:effectLst>
              </a:rPr>
              <a:t>千</a:t>
            </a:r>
            <a:r>
              <a:rPr lang="en-US" altLang="zh-CN" sz="2000" b="1" smtClean="0">
                <a:effectLst>
                  <a:outerShdw blurRad="38100" dist="38100" dir="2700000" algn="tl">
                    <a:srgbClr val="C0C0C0"/>
                  </a:outerShdw>
                </a:effectLst>
              </a:rPr>
              <a:t>4</a:t>
            </a:r>
            <a:r>
              <a:rPr lang="zh-CN" altLang="en-US" sz="2000" b="1" smtClean="0">
                <a:effectLst>
                  <a:outerShdw blurRad="38100" dist="38100" dir="2700000" algn="tl">
                    <a:srgbClr val="C0C0C0"/>
                  </a:outerShdw>
                </a:effectLst>
              </a:rPr>
              <a:t>百万农村女性远离了既往的从属地位</a:t>
            </a:r>
          </a:p>
          <a:p>
            <a:pPr marR="0"/>
            <a:r>
              <a:rPr lang="en-US" altLang="zh-CN" sz="2000" b="1" smtClean="0">
                <a:effectLst>
                  <a:outerShdw blurRad="38100" dist="38100" dir="2700000" algn="tl">
                    <a:srgbClr val="C0C0C0"/>
                  </a:outerShdw>
                </a:effectLst>
              </a:rPr>
              <a:t>Departure of 4.4 million rural women from subordination </a:t>
            </a:r>
          </a:p>
          <a:p>
            <a:pPr marR="0"/>
            <a:endParaRPr lang="en-US" altLang="zh-CN" sz="2000" b="1" smtClean="0">
              <a:effectLst>
                <a:outerShdw blurRad="38100" dist="38100" dir="2700000" algn="tl">
                  <a:srgbClr val="C0C0C0"/>
                </a:outerShdw>
              </a:effectLst>
            </a:endParaRPr>
          </a:p>
          <a:p>
            <a:pPr marR="0"/>
            <a:r>
              <a:rPr lang="zh-CN" altLang="en-US" sz="2000" b="1" smtClean="0">
                <a:effectLst>
                  <a:outerShdw blurRad="38100" dist="38100" dir="2700000" algn="tl">
                    <a:srgbClr val="C0C0C0"/>
                  </a:outerShdw>
                </a:effectLst>
              </a:rPr>
              <a:t>大量农村女性远离了既往的家庭冲突情境</a:t>
            </a:r>
          </a:p>
          <a:p>
            <a:pPr marR="0"/>
            <a:r>
              <a:rPr lang="en-US" altLang="zh-CN" sz="2000" b="1" smtClean="0">
                <a:effectLst>
                  <a:outerShdw blurRad="38100" dist="38100" dir="2700000" algn="tl">
                    <a:srgbClr val="C0C0C0"/>
                  </a:outerShdw>
                </a:effectLst>
              </a:rPr>
              <a:t>Departure from nearly insurmountable family conflicts</a:t>
            </a:r>
          </a:p>
          <a:p>
            <a:pPr marR="0"/>
            <a:endParaRPr lang="en-US" altLang="zh-CN" sz="2000" b="1" smtClean="0">
              <a:effectLst>
                <a:outerShdw blurRad="38100" dist="38100" dir="2700000" algn="tl">
                  <a:srgbClr val="C0C0C0"/>
                </a:outerShdw>
              </a:effectLst>
            </a:endParaRPr>
          </a:p>
          <a:p>
            <a:pPr marR="0"/>
            <a:r>
              <a:rPr lang="zh-CN" altLang="en-US" sz="2000" b="1" smtClean="0">
                <a:effectLst>
                  <a:outerShdw blurRad="38100" dist="38100" dir="2700000" algn="tl">
                    <a:srgbClr val="C0C0C0"/>
                  </a:outerShdw>
                </a:effectLst>
              </a:rPr>
              <a:t>打工的农村女性远离了既往自杀工具 </a:t>
            </a:r>
            <a:r>
              <a:rPr lang="en-US" altLang="zh-CN" sz="2000" b="1" smtClean="0">
                <a:effectLst>
                  <a:outerShdw blurRad="38100" dist="38100" dir="2700000" algn="tl">
                    <a:srgbClr val="C0C0C0"/>
                  </a:outerShdw>
                </a:effectLst>
              </a:rPr>
              <a:t>- </a:t>
            </a:r>
            <a:r>
              <a:rPr lang="zh-CN" altLang="en-US" sz="2000" b="1" smtClean="0">
                <a:effectLst>
                  <a:outerShdw blurRad="38100" dist="38100" dir="2700000" algn="tl">
                    <a:srgbClr val="C0C0C0"/>
                  </a:outerShdw>
                </a:effectLst>
              </a:rPr>
              <a:t>农药</a:t>
            </a:r>
          </a:p>
          <a:p>
            <a:pPr marR="0"/>
            <a:r>
              <a:rPr lang="en-US" altLang="zh-CN" sz="2000" b="1" smtClean="0">
                <a:effectLst>
                  <a:outerShdw blurRad="38100" dist="38100" dir="2700000" algn="tl">
                    <a:srgbClr val="C0C0C0"/>
                  </a:outerShdw>
                </a:effectLst>
              </a:rPr>
              <a:t>Departure from pesticides as a suicide tool</a:t>
            </a:r>
          </a:p>
        </p:txBody>
      </p:sp>
    </p:spTree>
    <p:extLst>
      <p:ext uri="{BB962C8B-B14F-4D97-AF65-F5344CB8AC3E}">
        <p14:creationId xmlns:p14="http://schemas.microsoft.com/office/powerpoint/2010/main" val="384082662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文本占位符 4"/>
          <p:cNvSpPr>
            <a:spLocks noGrp="1"/>
          </p:cNvSpPr>
          <p:nvPr>
            <p:ph type="body" idx="1"/>
          </p:nvPr>
        </p:nvSpPr>
        <p:spPr>
          <a:xfrm>
            <a:off x="3922713" y="2932113"/>
            <a:ext cx="4572000" cy="1454150"/>
          </a:xfrm>
        </p:spPr>
        <p:txBody>
          <a:bodyPr/>
          <a:lstStyle/>
          <a:p>
            <a:endParaRPr lang="zh-CN" altLang="en-US" smtClean="0"/>
          </a:p>
        </p:txBody>
      </p:sp>
      <p:sp>
        <p:nvSpPr>
          <p:cNvPr id="4" name="标题 3"/>
          <p:cNvSpPr>
            <a:spLocks noGrp="1"/>
          </p:cNvSpPr>
          <p:nvPr>
            <p:ph type="title"/>
          </p:nvPr>
        </p:nvSpPr>
        <p:spPr/>
        <p:txBody>
          <a:bodyPr/>
          <a:lstStyle/>
          <a:p>
            <a:pPr fontAlgn="auto">
              <a:spcAft>
                <a:spcPts val="0"/>
              </a:spcAft>
              <a:defRPr/>
            </a:pPr>
            <a:r>
              <a:rPr lang="zh-CN" altLang="en-US" dirty="0" smtClean="0"/>
              <a:t>文化</a:t>
            </a:r>
            <a:endParaRPr lang="zh-CN" altLang="en-US" dirty="0"/>
          </a:p>
        </p:txBody>
      </p:sp>
    </p:spTree>
    <p:extLst>
      <p:ext uri="{BB962C8B-B14F-4D97-AF65-F5344CB8AC3E}">
        <p14:creationId xmlns:p14="http://schemas.microsoft.com/office/powerpoint/2010/main" val="215413497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2"/>
          <p:cNvSpPr>
            <a:spLocks noGrp="1" noChangeArrowheads="1"/>
          </p:cNvSpPr>
          <p:nvPr>
            <p:ph type="title"/>
          </p:nvPr>
        </p:nvSpPr>
        <p:spPr/>
        <p:txBody>
          <a:bodyPr/>
          <a:lstStyle/>
          <a:p>
            <a:pPr fontAlgn="auto">
              <a:spcAft>
                <a:spcPts val="0"/>
              </a:spcAft>
              <a:defRPr/>
            </a:pPr>
            <a:r>
              <a:rPr lang="zh-CN" altLang="en-US" smtClean="0"/>
              <a:t>自杀与文化</a:t>
            </a:r>
          </a:p>
        </p:txBody>
      </p:sp>
      <p:sp>
        <p:nvSpPr>
          <p:cNvPr id="32770" name="Rectangle 3"/>
          <p:cNvSpPr>
            <a:spLocks noGrp="1" noChangeArrowheads="1"/>
          </p:cNvSpPr>
          <p:nvPr>
            <p:ph idx="1"/>
          </p:nvPr>
        </p:nvSpPr>
        <p:spPr/>
        <p:txBody>
          <a:bodyPr/>
          <a:lstStyle/>
          <a:p>
            <a:endParaRPr lang="zh-CN" altLang="en-US" smtClean="0"/>
          </a:p>
        </p:txBody>
      </p:sp>
      <p:sp>
        <p:nvSpPr>
          <p:cNvPr id="32771" name="页脚占位符 4"/>
          <p:cNvSpPr>
            <a:spLocks noGrp="1"/>
          </p:cNvSpPr>
          <p:nvPr>
            <p:ph type="ftr" sz="quarter" idx="11"/>
          </p:nvPr>
        </p:nvSpPr>
        <p:spPr bwMode="auto">
          <a:xfrm>
            <a:off x="0" y="6148388"/>
            <a:ext cx="2895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en-US" altLang="zh-CN" smtClean="0">
                <a:solidFill>
                  <a:schemeClr val="tx2"/>
                </a:solidFill>
              </a:rPr>
              <a:t>2010</a:t>
            </a:r>
            <a:r>
              <a:rPr lang="zh-CN" altLang="en-US" smtClean="0">
                <a:solidFill>
                  <a:schemeClr val="tx2"/>
                </a:solidFill>
              </a:rPr>
              <a:t>天津大学学工系统培训</a:t>
            </a:r>
            <a:endParaRPr lang="en-US" altLang="zh-CN" smtClean="0">
              <a:solidFill>
                <a:schemeClr val="tx2"/>
              </a:solidFill>
            </a:endParaRPr>
          </a:p>
        </p:txBody>
      </p:sp>
      <p:pic>
        <p:nvPicPr>
          <p:cNvPr id="32773" name="Picture 4" descr="suicide worl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0113" y="1484313"/>
            <a:ext cx="8243887"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2091726"/>
      </p:ext>
    </p:extLst>
  </p:cSld>
  <p:clrMapOvr>
    <a:masterClrMapping/>
  </p:clrMapOvr>
  <p:transition spd="slow"/>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spcAft>
                <a:spcPts val="0"/>
              </a:spcAft>
              <a:defRPr/>
            </a:pPr>
            <a:r>
              <a:rPr lang="zh-CN" altLang="en-US" dirty="0" smtClean="0"/>
              <a:t>西、东方对自杀看法的宗教因素</a:t>
            </a:r>
            <a:endParaRPr lang="zh-CN" altLang="en-US" dirty="0"/>
          </a:p>
        </p:txBody>
      </p:sp>
      <p:sp>
        <p:nvSpPr>
          <p:cNvPr id="33794" name="内容占位符 2"/>
          <p:cNvSpPr>
            <a:spLocks noGrp="1"/>
          </p:cNvSpPr>
          <p:nvPr>
            <p:ph idx="1"/>
          </p:nvPr>
        </p:nvSpPr>
        <p:spPr/>
        <p:txBody>
          <a:bodyPr/>
          <a:lstStyle/>
          <a:p>
            <a:r>
              <a:rPr lang="zh-CN" altLang="en-US" smtClean="0"/>
              <a:t>自杀是原罪。</a:t>
            </a:r>
            <a:endParaRPr lang="en-US" altLang="zh-CN" smtClean="0"/>
          </a:p>
          <a:p>
            <a:endParaRPr lang="en-US" altLang="zh-CN" smtClean="0"/>
          </a:p>
          <a:p>
            <a:endParaRPr lang="en-US" altLang="zh-CN" smtClean="0"/>
          </a:p>
          <a:p>
            <a:endParaRPr lang="en-US" altLang="zh-CN" smtClean="0"/>
          </a:p>
          <a:p>
            <a:r>
              <a:rPr lang="zh-CN" altLang="en-US" smtClean="0"/>
              <a:t>自杀是精神病。</a:t>
            </a:r>
            <a:endParaRPr lang="en-US" altLang="zh-CN" smtClean="0"/>
          </a:p>
          <a:p>
            <a:r>
              <a:rPr lang="zh-CN" altLang="en-US" smtClean="0"/>
              <a:t>中国：杀身成仁，反抗非正义（吴飞，</a:t>
            </a:r>
            <a:r>
              <a:rPr lang="en-US" altLang="zh-CN" smtClean="0"/>
              <a:t>2009</a:t>
            </a:r>
            <a:r>
              <a:rPr lang="zh-CN" altLang="en-US" smtClean="0"/>
              <a:t>）。</a:t>
            </a:r>
          </a:p>
        </p:txBody>
      </p:sp>
      <p:sp>
        <p:nvSpPr>
          <p:cNvPr id="4" name="下箭头 3"/>
          <p:cNvSpPr/>
          <p:nvPr/>
        </p:nvSpPr>
        <p:spPr>
          <a:xfrm>
            <a:off x="1403350" y="2133600"/>
            <a:ext cx="576263" cy="12954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Tree>
    <p:extLst>
      <p:ext uri="{BB962C8B-B14F-4D97-AF65-F5344CB8AC3E}">
        <p14:creationId xmlns:p14="http://schemas.microsoft.com/office/powerpoint/2010/main" val="28840614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2"/>
          <p:cNvSpPr>
            <a:spLocks noGrp="1" noChangeArrowheads="1"/>
          </p:cNvSpPr>
          <p:nvPr>
            <p:ph type="title"/>
          </p:nvPr>
        </p:nvSpPr>
        <p:spPr/>
        <p:txBody>
          <a:bodyPr>
            <a:normAutofit/>
          </a:bodyPr>
          <a:lstStyle/>
          <a:p>
            <a:pPr eaLnBrk="1" hangingPunct="1"/>
            <a:r>
              <a:rPr lang="en-US" altLang="zh-CN" smtClean="0"/>
              <a:t>512</a:t>
            </a:r>
            <a:r>
              <a:rPr lang="zh-CN" altLang="en-US" smtClean="0"/>
              <a:t>地震中的治疗性非治疗因素</a:t>
            </a:r>
          </a:p>
        </p:txBody>
      </p:sp>
      <p:sp>
        <p:nvSpPr>
          <p:cNvPr id="11268" name="Rectangle 3"/>
          <p:cNvSpPr>
            <a:spLocks noGrp="1" noChangeArrowheads="1"/>
          </p:cNvSpPr>
          <p:nvPr>
            <p:ph idx="1"/>
          </p:nvPr>
        </p:nvSpPr>
        <p:spPr/>
        <p:txBody>
          <a:bodyPr>
            <a:normAutofit/>
          </a:bodyPr>
          <a:lstStyle/>
          <a:p>
            <a:pPr eaLnBrk="1" hangingPunct="1">
              <a:lnSpc>
                <a:spcPct val="90000"/>
              </a:lnSpc>
            </a:pPr>
            <a:r>
              <a:rPr lang="zh-CN" altLang="en-US" smtClean="0"/>
              <a:t>安全感的重建</a:t>
            </a:r>
          </a:p>
          <a:p>
            <a:pPr lvl="1" eaLnBrk="1" hangingPunct="1">
              <a:lnSpc>
                <a:spcPct val="90000"/>
              </a:lnSpc>
            </a:pPr>
            <a:r>
              <a:rPr lang="zh-CN" altLang="en-US" smtClean="0"/>
              <a:t>总理</a:t>
            </a:r>
            <a:r>
              <a:rPr lang="en-US" altLang="zh-CN" smtClean="0"/>
              <a:t>/</a:t>
            </a:r>
            <a:r>
              <a:rPr lang="zh-CN" altLang="en-US" smtClean="0"/>
              <a:t>总书记：</a:t>
            </a:r>
          </a:p>
          <a:p>
            <a:pPr lvl="1" eaLnBrk="1" hangingPunct="1">
              <a:lnSpc>
                <a:spcPct val="90000"/>
              </a:lnSpc>
            </a:pPr>
            <a:r>
              <a:rPr lang="zh-CN" altLang="en-US" smtClean="0"/>
              <a:t>解放军不畏艰险</a:t>
            </a:r>
          </a:p>
          <a:p>
            <a:pPr eaLnBrk="1" hangingPunct="1">
              <a:lnSpc>
                <a:spcPct val="90000"/>
              </a:lnSpc>
            </a:pPr>
            <a:r>
              <a:rPr lang="zh-CN" altLang="en-US" smtClean="0"/>
              <a:t>控制感的重建</a:t>
            </a:r>
          </a:p>
          <a:p>
            <a:pPr lvl="1" eaLnBrk="1" hangingPunct="1">
              <a:lnSpc>
                <a:spcPct val="90000"/>
              </a:lnSpc>
            </a:pPr>
            <a:r>
              <a:rPr lang="zh-CN" altLang="en-US" smtClean="0"/>
              <a:t>信息公开</a:t>
            </a:r>
          </a:p>
          <a:p>
            <a:pPr lvl="1" eaLnBrk="1" hangingPunct="1">
              <a:lnSpc>
                <a:spcPct val="90000"/>
              </a:lnSpc>
            </a:pPr>
            <a:r>
              <a:rPr lang="zh-CN" altLang="en-US" smtClean="0"/>
              <a:t>参与重建</a:t>
            </a:r>
          </a:p>
          <a:p>
            <a:pPr eaLnBrk="1" hangingPunct="1">
              <a:lnSpc>
                <a:spcPct val="90000"/>
              </a:lnSpc>
            </a:pPr>
            <a:r>
              <a:rPr lang="zh-CN" altLang="en-US" smtClean="0"/>
              <a:t>亲密感</a:t>
            </a:r>
          </a:p>
          <a:p>
            <a:pPr lvl="1" eaLnBrk="1" hangingPunct="1">
              <a:lnSpc>
                <a:spcPct val="90000"/>
              </a:lnSpc>
            </a:pPr>
            <a:r>
              <a:rPr lang="zh-CN" altLang="en-US" smtClean="0"/>
              <a:t>全国的支援和关注</a:t>
            </a:r>
          </a:p>
          <a:p>
            <a:pPr eaLnBrk="1" hangingPunct="1">
              <a:lnSpc>
                <a:spcPct val="90000"/>
              </a:lnSpc>
            </a:pPr>
            <a:r>
              <a:rPr lang="zh-CN" altLang="en-US" smtClean="0"/>
              <a:t>全国性的哀悼仪式</a:t>
            </a:r>
          </a:p>
        </p:txBody>
      </p:sp>
      <p:sp>
        <p:nvSpPr>
          <p:cNvPr id="6" name="灯片编号占位符 5"/>
          <p:cNvSpPr>
            <a:spLocks noGrp="1"/>
          </p:cNvSpPr>
          <p:nvPr>
            <p:ph type="sldNum" sz="quarter" idx="12"/>
          </p:nvPr>
        </p:nvSpPr>
        <p:spPr/>
        <p:txBody>
          <a:bodyPr/>
          <a:lstStyle/>
          <a:p>
            <a:pPr>
              <a:defRPr/>
            </a:pPr>
            <a:fld id="{DEE291CA-08D3-456D-8C91-8B14FE891D1A}" type="slidenum">
              <a:rPr lang="en-US" altLang="zh-CN"/>
              <a:pPr>
                <a:defRPr/>
              </a:pPr>
              <a:t>5</a:t>
            </a:fld>
            <a:endParaRPr lang="en-US" altLang="zh-CN"/>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标题 3"/>
          <p:cNvSpPr>
            <a:spLocks noGrp="1"/>
          </p:cNvSpPr>
          <p:nvPr>
            <p:ph type="title"/>
          </p:nvPr>
        </p:nvSpPr>
        <p:spPr>
          <a:xfrm>
            <a:off x="213138" y="0"/>
            <a:ext cx="8439912" cy="1984248"/>
          </a:xfrm>
        </p:spPr>
        <p:txBody>
          <a:bodyPr/>
          <a:lstStyle/>
          <a:p>
            <a:pPr fontAlgn="auto">
              <a:spcAft>
                <a:spcPts val="0"/>
              </a:spcAft>
              <a:defRPr/>
            </a:pPr>
            <a:r>
              <a:rPr lang="zh-CN" altLang="en-US" dirty="0" smtClean="0"/>
              <a:t>网络</a:t>
            </a:r>
          </a:p>
        </p:txBody>
      </p:sp>
      <p:pic>
        <p:nvPicPr>
          <p:cNvPr id="44035" name="Picture 2" descr="http://t2.baidu.com/it/u=1009135195,1633830168&amp;fm=0&amp;gp=0.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4375" y="2857500"/>
            <a:ext cx="2208213" cy="1214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36" name="Picture 8" descr="http://t1.baidu.com/it/u=2553367449,3352628206&amp;fm=0&amp;gp=0.jpg">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5750" y="4500563"/>
            <a:ext cx="2382838" cy="1382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37" name="Picture 10" descr="http://t3.baidu.com/it/u=1069980785,1979072916&amp;fm=0&amp;gp=0.jpg">
            <a:hlinkClick r:id="rId6"/>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857500" y="5524500"/>
            <a:ext cx="3733800" cy="133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38" name="Picture 12" descr="http://img2.house365.com/njbbsuserpic/2010/01/14/12634496114b4eb60bb6e8b.gif"/>
          <p:cNvPicPr>
            <a:picLocks noChangeAspect="1" noChangeArrowheads="1" noCrop="1"/>
          </p:cNvPicPr>
          <p:nvPr/>
        </p:nvPicPr>
        <p:blipFill>
          <a:blip r:embed="rId8">
            <a:extLst>
              <a:ext uri="{28A0092B-C50C-407E-A947-70E740481C1C}">
                <a14:useLocalDpi xmlns:a14="http://schemas.microsoft.com/office/drawing/2010/main" val="0"/>
              </a:ext>
            </a:extLst>
          </a:blip>
          <a:srcRect/>
          <a:stretch>
            <a:fillRect/>
          </a:stretch>
        </p:blipFill>
        <p:spPr bwMode="auto">
          <a:xfrm>
            <a:off x="7229475" y="5643563"/>
            <a:ext cx="1914525"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39" name="Picture 14" descr="http://img8.house365.com/njbbsuserpic/2010/01/14/12634496104b4eb60a33171.gif"/>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143625" y="4071938"/>
            <a:ext cx="2571750" cy="122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40" name="Picture 16" descr="http://img3.house365.com/njbbsuserpic/2010/01/14/12634496154b4eb60f9c0d2.jp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000375" y="3571875"/>
            <a:ext cx="2865438"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41" name="Picture 18" descr="http://www.missyuan.net/upimg/070701/1_112420.jp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11188" y="-100013"/>
            <a:ext cx="2857500" cy="28575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33415834"/>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 fill="hold" nodeType="clickEffect">
                                  <p:stCondLst>
                                    <p:cond delay="0"/>
                                  </p:stCondLst>
                                  <p:childTnLst>
                                    <p:set>
                                      <p:cBhvr>
                                        <p:cTn id="6" dur="1" fill="hold">
                                          <p:stCondLst>
                                            <p:cond delay="0"/>
                                          </p:stCondLst>
                                        </p:cTn>
                                        <p:tgtEl>
                                          <p:spTgt spid="44035"/>
                                        </p:tgtEl>
                                        <p:attrNameLst>
                                          <p:attrName>style.visibility</p:attrName>
                                        </p:attrNameLst>
                                      </p:cBhvr>
                                      <p:to>
                                        <p:strVal val="visible"/>
                                      </p:to>
                                    </p:set>
                                    <p:anim calcmode="lin" valueType="num">
                                      <p:cBhvr additive="base">
                                        <p:cTn id="7" dur="500" fill="hold"/>
                                        <p:tgtEl>
                                          <p:spTgt spid="44035"/>
                                        </p:tgtEl>
                                        <p:attrNameLst>
                                          <p:attrName>ppt_x</p:attrName>
                                        </p:attrNameLst>
                                      </p:cBhvr>
                                      <p:tavLst>
                                        <p:tav tm="0">
                                          <p:val>
                                            <p:strVal val="#ppt_x"/>
                                          </p:val>
                                        </p:tav>
                                        <p:tav tm="100000">
                                          <p:val>
                                            <p:strVal val="#ppt_x"/>
                                          </p:val>
                                        </p:tav>
                                      </p:tavLst>
                                    </p:anim>
                                    <p:anim calcmode="lin" valueType="num">
                                      <p:cBhvr additive="base">
                                        <p:cTn id="8" dur="500" fill="hold"/>
                                        <p:tgtEl>
                                          <p:spTgt spid="44035"/>
                                        </p:tgtEl>
                                        <p:attrNameLst>
                                          <p:attrName>ppt_y</p:attrName>
                                        </p:attrNameLst>
                                      </p:cBhvr>
                                      <p:tavLst>
                                        <p:tav tm="0">
                                          <p:val>
                                            <p:strVal val="0-#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1" fill="hold" nodeType="clickEffect">
                                  <p:stCondLst>
                                    <p:cond delay="0"/>
                                  </p:stCondLst>
                                  <p:childTnLst>
                                    <p:set>
                                      <p:cBhvr>
                                        <p:cTn id="12" dur="1" fill="hold">
                                          <p:stCondLst>
                                            <p:cond delay="0"/>
                                          </p:stCondLst>
                                        </p:cTn>
                                        <p:tgtEl>
                                          <p:spTgt spid="44040"/>
                                        </p:tgtEl>
                                        <p:attrNameLst>
                                          <p:attrName>style.visibility</p:attrName>
                                        </p:attrNameLst>
                                      </p:cBhvr>
                                      <p:to>
                                        <p:strVal val="visible"/>
                                      </p:to>
                                    </p:set>
                                    <p:anim calcmode="lin" valueType="num">
                                      <p:cBhvr additive="base">
                                        <p:cTn id="13" dur="500" fill="hold"/>
                                        <p:tgtEl>
                                          <p:spTgt spid="44040"/>
                                        </p:tgtEl>
                                        <p:attrNameLst>
                                          <p:attrName>ppt_x</p:attrName>
                                        </p:attrNameLst>
                                      </p:cBhvr>
                                      <p:tavLst>
                                        <p:tav tm="0">
                                          <p:val>
                                            <p:strVal val="#ppt_x"/>
                                          </p:val>
                                        </p:tav>
                                        <p:tav tm="100000">
                                          <p:val>
                                            <p:strVal val="#ppt_x"/>
                                          </p:val>
                                        </p:tav>
                                      </p:tavLst>
                                    </p:anim>
                                    <p:anim calcmode="lin" valueType="num">
                                      <p:cBhvr additive="base">
                                        <p:cTn id="14" dur="500" fill="hold"/>
                                        <p:tgtEl>
                                          <p:spTgt spid="44040"/>
                                        </p:tgtEl>
                                        <p:attrNameLst>
                                          <p:attrName>ppt_y</p:attrName>
                                        </p:attrNameLst>
                                      </p:cBhvr>
                                      <p:tavLst>
                                        <p:tav tm="0">
                                          <p:val>
                                            <p:strVal val="0-#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44036"/>
                                        </p:tgtEl>
                                        <p:attrNameLst>
                                          <p:attrName>style.visibility</p:attrName>
                                        </p:attrNameLst>
                                      </p:cBhvr>
                                      <p:to>
                                        <p:strVal val="visible"/>
                                      </p:to>
                                    </p:set>
                                    <p:anim calcmode="lin" valueType="num">
                                      <p:cBhvr additive="base">
                                        <p:cTn id="19" dur="500" fill="hold"/>
                                        <p:tgtEl>
                                          <p:spTgt spid="44036"/>
                                        </p:tgtEl>
                                        <p:attrNameLst>
                                          <p:attrName>ppt_x</p:attrName>
                                        </p:attrNameLst>
                                      </p:cBhvr>
                                      <p:tavLst>
                                        <p:tav tm="0">
                                          <p:val>
                                            <p:strVal val="#ppt_x"/>
                                          </p:val>
                                        </p:tav>
                                        <p:tav tm="100000">
                                          <p:val>
                                            <p:strVal val="#ppt_x"/>
                                          </p:val>
                                        </p:tav>
                                      </p:tavLst>
                                    </p:anim>
                                    <p:anim calcmode="lin" valueType="num">
                                      <p:cBhvr additive="base">
                                        <p:cTn id="20" dur="500" fill="hold"/>
                                        <p:tgtEl>
                                          <p:spTgt spid="44036"/>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nodeType="clickEffect">
                                  <p:stCondLst>
                                    <p:cond delay="0"/>
                                  </p:stCondLst>
                                  <p:childTnLst>
                                    <p:set>
                                      <p:cBhvr>
                                        <p:cTn id="24" dur="1" fill="hold">
                                          <p:stCondLst>
                                            <p:cond delay="0"/>
                                          </p:stCondLst>
                                        </p:cTn>
                                        <p:tgtEl>
                                          <p:spTgt spid="44037"/>
                                        </p:tgtEl>
                                        <p:attrNameLst>
                                          <p:attrName>style.visibility</p:attrName>
                                        </p:attrNameLst>
                                      </p:cBhvr>
                                      <p:to>
                                        <p:strVal val="visible"/>
                                      </p:to>
                                    </p:set>
                                    <p:anim calcmode="lin" valueType="num">
                                      <p:cBhvr additive="base">
                                        <p:cTn id="25" dur="500" fill="hold"/>
                                        <p:tgtEl>
                                          <p:spTgt spid="44037"/>
                                        </p:tgtEl>
                                        <p:attrNameLst>
                                          <p:attrName>ppt_x</p:attrName>
                                        </p:attrNameLst>
                                      </p:cBhvr>
                                      <p:tavLst>
                                        <p:tav tm="0">
                                          <p:val>
                                            <p:strVal val="#ppt_x"/>
                                          </p:val>
                                        </p:tav>
                                        <p:tav tm="100000">
                                          <p:val>
                                            <p:strVal val="#ppt_x"/>
                                          </p:val>
                                        </p:tav>
                                      </p:tavLst>
                                    </p:anim>
                                    <p:anim calcmode="lin" valueType="num">
                                      <p:cBhvr additive="base">
                                        <p:cTn id="26" dur="500" fill="hold"/>
                                        <p:tgtEl>
                                          <p:spTgt spid="44037"/>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nodeType="clickEffect">
                                  <p:stCondLst>
                                    <p:cond delay="0"/>
                                  </p:stCondLst>
                                  <p:childTnLst>
                                    <p:set>
                                      <p:cBhvr>
                                        <p:cTn id="30" dur="1" fill="hold">
                                          <p:stCondLst>
                                            <p:cond delay="0"/>
                                          </p:stCondLst>
                                        </p:cTn>
                                        <p:tgtEl>
                                          <p:spTgt spid="44038"/>
                                        </p:tgtEl>
                                        <p:attrNameLst>
                                          <p:attrName>style.visibility</p:attrName>
                                        </p:attrNameLst>
                                      </p:cBhvr>
                                      <p:to>
                                        <p:strVal val="visible"/>
                                      </p:to>
                                    </p:set>
                                    <p:anim calcmode="lin" valueType="num">
                                      <p:cBhvr additive="base">
                                        <p:cTn id="31" dur="500" fill="hold"/>
                                        <p:tgtEl>
                                          <p:spTgt spid="44038"/>
                                        </p:tgtEl>
                                        <p:attrNameLst>
                                          <p:attrName>ppt_x</p:attrName>
                                        </p:attrNameLst>
                                      </p:cBhvr>
                                      <p:tavLst>
                                        <p:tav tm="0">
                                          <p:val>
                                            <p:strVal val="#ppt_x"/>
                                          </p:val>
                                        </p:tav>
                                        <p:tav tm="100000">
                                          <p:val>
                                            <p:strVal val="#ppt_x"/>
                                          </p:val>
                                        </p:tav>
                                      </p:tavLst>
                                    </p:anim>
                                    <p:anim calcmode="lin" valueType="num">
                                      <p:cBhvr additive="base">
                                        <p:cTn id="32" dur="500" fill="hold"/>
                                        <p:tgtEl>
                                          <p:spTgt spid="44038"/>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1" fill="hold" nodeType="clickEffect">
                                  <p:stCondLst>
                                    <p:cond delay="0"/>
                                  </p:stCondLst>
                                  <p:childTnLst>
                                    <p:set>
                                      <p:cBhvr>
                                        <p:cTn id="36" dur="1" fill="hold">
                                          <p:stCondLst>
                                            <p:cond delay="0"/>
                                          </p:stCondLst>
                                        </p:cTn>
                                        <p:tgtEl>
                                          <p:spTgt spid="44039"/>
                                        </p:tgtEl>
                                        <p:attrNameLst>
                                          <p:attrName>style.visibility</p:attrName>
                                        </p:attrNameLst>
                                      </p:cBhvr>
                                      <p:to>
                                        <p:strVal val="visible"/>
                                      </p:to>
                                    </p:set>
                                    <p:anim calcmode="lin" valueType="num">
                                      <p:cBhvr additive="base">
                                        <p:cTn id="37" dur="500" fill="hold"/>
                                        <p:tgtEl>
                                          <p:spTgt spid="44039"/>
                                        </p:tgtEl>
                                        <p:attrNameLst>
                                          <p:attrName>ppt_x</p:attrName>
                                        </p:attrNameLst>
                                      </p:cBhvr>
                                      <p:tavLst>
                                        <p:tav tm="0">
                                          <p:val>
                                            <p:strVal val="#ppt_x"/>
                                          </p:val>
                                        </p:tav>
                                        <p:tav tm="100000">
                                          <p:val>
                                            <p:strVal val="#ppt_x"/>
                                          </p:val>
                                        </p:tav>
                                      </p:tavLst>
                                    </p:anim>
                                    <p:anim calcmode="lin" valueType="num">
                                      <p:cBhvr additive="base">
                                        <p:cTn id="38" dur="500" fill="hold"/>
                                        <p:tgtEl>
                                          <p:spTgt spid="44039"/>
                                        </p:tgtEl>
                                        <p:attrNameLst>
                                          <p:attrName>ppt_y</p:attrName>
                                        </p:attrNameLst>
                                      </p:cBhvr>
                                      <p:tavLst>
                                        <p:tav tm="0">
                                          <p:val>
                                            <p:strVal val="0-#ppt_h/2"/>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1" fill="hold" nodeType="clickEffect">
                                  <p:stCondLst>
                                    <p:cond delay="0"/>
                                  </p:stCondLst>
                                  <p:childTnLst>
                                    <p:set>
                                      <p:cBhvr>
                                        <p:cTn id="42" dur="1" fill="hold">
                                          <p:stCondLst>
                                            <p:cond delay="0"/>
                                          </p:stCondLst>
                                        </p:cTn>
                                        <p:tgtEl>
                                          <p:spTgt spid="44041"/>
                                        </p:tgtEl>
                                        <p:attrNameLst>
                                          <p:attrName>style.visibility</p:attrName>
                                        </p:attrNameLst>
                                      </p:cBhvr>
                                      <p:to>
                                        <p:strVal val="visible"/>
                                      </p:to>
                                    </p:set>
                                    <p:anim calcmode="lin" valueType="num">
                                      <p:cBhvr additive="base">
                                        <p:cTn id="43" dur="500" fill="hold"/>
                                        <p:tgtEl>
                                          <p:spTgt spid="44041"/>
                                        </p:tgtEl>
                                        <p:attrNameLst>
                                          <p:attrName>ppt_x</p:attrName>
                                        </p:attrNameLst>
                                      </p:cBhvr>
                                      <p:tavLst>
                                        <p:tav tm="0">
                                          <p:val>
                                            <p:strVal val="#ppt_x"/>
                                          </p:val>
                                        </p:tav>
                                        <p:tav tm="100000">
                                          <p:val>
                                            <p:strVal val="#ppt_x"/>
                                          </p:val>
                                        </p:tav>
                                      </p:tavLst>
                                    </p:anim>
                                    <p:anim calcmode="lin" valueType="num">
                                      <p:cBhvr additive="base">
                                        <p:cTn id="44" dur="500" fill="hold"/>
                                        <p:tgtEl>
                                          <p:spTgt spid="4404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内容占位符 2"/>
          <p:cNvSpPr>
            <a:spLocks noGrp="1"/>
          </p:cNvSpPr>
          <p:nvPr>
            <p:ph idx="1"/>
          </p:nvPr>
        </p:nvSpPr>
        <p:spPr/>
        <p:txBody>
          <a:bodyPr/>
          <a:lstStyle/>
          <a:p>
            <a:r>
              <a:rPr lang="zh-CN" altLang="en-US" sz="3200" smtClean="0"/>
              <a:t>网络对公众情绪的影响：通过网络传递信息、谣言</a:t>
            </a:r>
            <a:r>
              <a:rPr lang="en-US" altLang="zh-CN" sz="3200" smtClean="0"/>
              <a:t>——</a:t>
            </a:r>
            <a:r>
              <a:rPr lang="zh-CN" altLang="en-US" sz="3200" smtClean="0"/>
              <a:t>负面情绪？。</a:t>
            </a:r>
            <a:endParaRPr lang="en-US" altLang="zh-CN" sz="3200" smtClean="0"/>
          </a:p>
          <a:p>
            <a:r>
              <a:rPr lang="zh-CN" altLang="en-US" sz="3200" smtClean="0"/>
              <a:t>网络对人格形成的影响：互联网的设计者如何考虑和运用心理学？</a:t>
            </a:r>
            <a:endParaRPr lang="en-US" altLang="zh-CN" sz="3200" smtClean="0"/>
          </a:p>
          <a:p>
            <a:r>
              <a:rPr lang="zh-CN" altLang="en-US" sz="3200" smtClean="0"/>
              <a:t>网络对依恋关系的影响：更加孤独还是更加联结？</a:t>
            </a:r>
            <a:endParaRPr lang="en-US" altLang="zh-CN" sz="3200" smtClean="0"/>
          </a:p>
          <a:p>
            <a:r>
              <a:rPr lang="zh-CN" altLang="en-US" sz="3200" smtClean="0"/>
              <a:t>网络对心理治疗的形式和技术的影响：网络治疗？</a:t>
            </a:r>
          </a:p>
        </p:txBody>
      </p:sp>
      <p:sp>
        <p:nvSpPr>
          <p:cNvPr id="2" name="标题 1"/>
          <p:cNvSpPr>
            <a:spLocks noGrp="1"/>
          </p:cNvSpPr>
          <p:nvPr>
            <p:ph type="title"/>
          </p:nvPr>
        </p:nvSpPr>
        <p:spPr/>
        <p:txBody>
          <a:bodyPr/>
          <a:lstStyle/>
          <a:p>
            <a:pPr fontAlgn="auto">
              <a:spcAft>
                <a:spcPts val="0"/>
              </a:spcAft>
              <a:defRPr/>
            </a:pPr>
            <a:r>
              <a:rPr lang="zh-CN" altLang="en-US" dirty="0" smtClean="0"/>
              <a:t>网络改变了什么？</a:t>
            </a:r>
            <a:endParaRPr lang="zh-CN" altLang="en-US" dirty="0"/>
          </a:p>
        </p:txBody>
      </p:sp>
    </p:spTree>
    <p:extLst>
      <p:ext uri="{BB962C8B-B14F-4D97-AF65-F5344CB8AC3E}">
        <p14:creationId xmlns:p14="http://schemas.microsoft.com/office/powerpoint/2010/main" val="1796692930"/>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内容占位符 2"/>
          <p:cNvSpPr>
            <a:spLocks noGrp="1"/>
          </p:cNvSpPr>
          <p:nvPr>
            <p:ph idx="1"/>
          </p:nvPr>
        </p:nvSpPr>
        <p:spPr/>
        <p:txBody>
          <a:bodyPr/>
          <a:lstStyle/>
          <a:p>
            <a:r>
              <a:rPr lang="zh-CN" altLang="en-US" smtClean="0"/>
              <a:t>弱化的情感交流：</a:t>
            </a:r>
          </a:p>
          <a:p>
            <a:r>
              <a:rPr lang="zh-CN" altLang="en-US" smtClean="0"/>
              <a:t>身份自由化：匿名与不负责任</a:t>
            </a:r>
          </a:p>
          <a:p>
            <a:r>
              <a:rPr lang="zh-CN" altLang="en-US" smtClean="0"/>
              <a:t>平等的社会地位：</a:t>
            </a:r>
          </a:p>
          <a:p>
            <a:r>
              <a:rPr lang="zh-CN" altLang="en-US" smtClean="0"/>
              <a:t>即时化的满足</a:t>
            </a:r>
            <a:endParaRPr lang="en-US" altLang="zh-CN" smtClean="0"/>
          </a:p>
          <a:p>
            <a:r>
              <a:rPr lang="zh-CN" altLang="en-US" smtClean="0"/>
              <a:t>“网络暴力”，包括侮辱、谩骂、网上围攻、诽谤、恶意暴露个人隐私等人身攻击、严重践踏网络文明的网络事件称为“网络暴力”</a:t>
            </a:r>
            <a:r>
              <a:rPr lang="zh-CN" altLang="en-US" baseline="30000" smtClean="0"/>
              <a:t> </a:t>
            </a:r>
            <a:r>
              <a:rPr lang="zh-CN" altLang="en-US" smtClean="0"/>
              <a:t>。</a:t>
            </a:r>
          </a:p>
          <a:p>
            <a:endParaRPr lang="zh-CN" altLang="en-US" smtClean="0"/>
          </a:p>
          <a:p>
            <a:endParaRPr lang="zh-CN" altLang="en-US" smtClean="0"/>
          </a:p>
        </p:txBody>
      </p:sp>
      <p:sp>
        <p:nvSpPr>
          <p:cNvPr id="21506" name="标题 1"/>
          <p:cNvSpPr>
            <a:spLocks noGrp="1"/>
          </p:cNvSpPr>
          <p:nvPr>
            <p:ph type="title"/>
          </p:nvPr>
        </p:nvSpPr>
        <p:spPr/>
        <p:txBody>
          <a:bodyPr/>
          <a:lstStyle/>
          <a:p>
            <a:pPr fontAlgn="auto">
              <a:spcAft>
                <a:spcPts val="0"/>
              </a:spcAft>
              <a:defRPr/>
            </a:pPr>
            <a:r>
              <a:rPr lang="zh-CN" altLang="en-US" smtClean="0"/>
              <a:t>网络心理</a:t>
            </a:r>
          </a:p>
        </p:txBody>
      </p:sp>
    </p:spTree>
    <p:extLst>
      <p:ext uri="{BB962C8B-B14F-4D97-AF65-F5344CB8AC3E}">
        <p14:creationId xmlns:p14="http://schemas.microsoft.com/office/powerpoint/2010/main" val="1623153485"/>
      </p:ext>
    </p:extLst>
  </p:cSld>
  <p:clrMapOvr>
    <a:masterClrMapping/>
  </p:clrMapOvr>
  <p:transition spd="slow"/>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3" descr="I:\UCDownloads\5f55e2e0jw1dfpkd7voukj.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00125" y="1357313"/>
            <a:ext cx="7205663" cy="5500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标题 3"/>
          <p:cNvSpPr>
            <a:spLocks noGrp="1"/>
          </p:cNvSpPr>
          <p:nvPr>
            <p:ph type="title"/>
          </p:nvPr>
        </p:nvSpPr>
        <p:spPr>
          <a:xfrm>
            <a:off x="467544" y="404664"/>
            <a:ext cx="7560840" cy="1368152"/>
          </a:xfrm>
        </p:spPr>
        <p:txBody>
          <a:bodyPr/>
          <a:lstStyle/>
          <a:p>
            <a:pPr fontAlgn="auto">
              <a:spcAft>
                <a:spcPts val="0"/>
              </a:spcAft>
              <a:defRPr/>
            </a:pPr>
            <a:r>
              <a:rPr lang="zh-CN" altLang="en-US" sz="3200" dirty="0" smtClean="0"/>
              <a:t>微博传播规律</a:t>
            </a:r>
            <a:r>
              <a:rPr lang="en-US" altLang="zh-CN" sz="3200" dirty="0" smtClean="0"/>
              <a:t/>
            </a:r>
            <a:br>
              <a:rPr lang="en-US" altLang="zh-CN" sz="3200" dirty="0" smtClean="0"/>
            </a:br>
            <a:r>
              <a:rPr lang="zh-CN" altLang="en-US" sz="3200" dirty="0" smtClean="0"/>
              <a:t>（互联网监测中心，</a:t>
            </a:r>
            <a:r>
              <a:rPr lang="en-US" altLang="zh-CN" sz="3200" dirty="0" smtClean="0"/>
              <a:t>2011</a:t>
            </a:r>
            <a:r>
              <a:rPr lang="zh-CN" altLang="en-US" sz="3200" dirty="0" smtClean="0"/>
              <a:t>）</a:t>
            </a:r>
            <a:endParaRPr lang="zh-CN" altLang="en-US" sz="3200" dirty="0"/>
          </a:p>
        </p:txBody>
      </p:sp>
    </p:spTree>
    <p:extLst>
      <p:ext uri="{BB962C8B-B14F-4D97-AF65-F5344CB8AC3E}">
        <p14:creationId xmlns:p14="http://schemas.microsoft.com/office/powerpoint/2010/main" val="766365536"/>
      </p:ext>
    </p:extLst>
  </p:cSld>
  <p:clrMapOvr>
    <a:masterClrMapping/>
  </p:clrMapOvr>
  <p:transition spd="slow"/>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内容占位符 2"/>
          <p:cNvSpPr>
            <a:spLocks noGrp="1"/>
          </p:cNvSpPr>
          <p:nvPr>
            <p:ph idx="1"/>
          </p:nvPr>
        </p:nvSpPr>
        <p:spPr>
          <a:xfrm>
            <a:off x="428625" y="1928813"/>
            <a:ext cx="8229600" cy="4525962"/>
          </a:xfrm>
        </p:spPr>
        <p:txBody>
          <a:bodyPr>
            <a:normAutofit fontScale="92500"/>
          </a:bodyPr>
          <a:lstStyle/>
          <a:p>
            <a:r>
              <a:rPr lang="zh-CN" altLang="en-US" b="1" smtClean="0"/>
              <a:t>网络成为人们获取信息的重要渠道。</a:t>
            </a:r>
            <a:endParaRPr lang="en-US" altLang="zh-CN" b="1" smtClean="0"/>
          </a:p>
          <a:p>
            <a:pPr lvl="1"/>
            <a:r>
              <a:rPr lang="zh-CN" altLang="en-US" smtClean="0"/>
              <a:t>人们很容易接受和传递负面的情绪。</a:t>
            </a:r>
          </a:p>
          <a:p>
            <a:r>
              <a:rPr lang="zh-CN" altLang="en-US" b="1" smtClean="0"/>
              <a:t>网络成为人们社会交往的重要渠道。</a:t>
            </a:r>
            <a:endParaRPr lang="en-US" altLang="zh-CN" b="1" smtClean="0"/>
          </a:p>
          <a:p>
            <a:pPr lvl="1"/>
            <a:r>
              <a:rPr lang="zh-CN" altLang="en-US" smtClean="0"/>
              <a:t>现代网络通讯的发展使得在技术上人与人之间的联系越来越容易。如博客、手机、微博、人人网等等。</a:t>
            </a:r>
            <a:endParaRPr lang="en-US" altLang="zh-CN" smtClean="0"/>
          </a:p>
          <a:p>
            <a:pPr lvl="1"/>
            <a:r>
              <a:rPr lang="zh-CN" altLang="en-US" smtClean="0"/>
              <a:t>技术上距离的虚拟人际关系的缩短，而实际生活中人与人之间现实关系却越来越疏远。</a:t>
            </a:r>
          </a:p>
          <a:p>
            <a:r>
              <a:rPr lang="zh-CN" altLang="en-US" b="1" smtClean="0"/>
              <a:t>网络成为危机扩散和蔓延的重要渠道。</a:t>
            </a:r>
            <a:endParaRPr lang="en-US" altLang="zh-CN" b="1" smtClean="0"/>
          </a:p>
          <a:p>
            <a:pPr lvl="1"/>
            <a:r>
              <a:rPr lang="zh-CN" altLang="en-US" smtClean="0"/>
              <a:t>信息混乱：谣言</a:t>
            </a:r>
            <a:endParaRPr lang="en-US" altLang="zh-CN" smtClean="0"/>
          </a:p>
          <a:p>
            <a:pPr lvl="1"/>
            <a:r>
              <a:rPr lang="zh-CN" altLang="en-US" smtClean="0"/>
              <a:t>群体暴力：组织和形成</a:t>
            </a:r>
            <a:endParaRPr lang="en-US" altLang="zh-CN" smtClean="0"/>
          </a:p>
          <a:p>
            <a:pPr lvl="1"/>
            <a:endParaRPr lang="zh-CN" altLang="en-US" smtClean="0"/>
          </a:p>
        </p:txBody>
      </p:sp>
      <p:sp>
        <p:nvSpPr>
          <p:cNvPr id="24578" name="标题 1"/>
          <p:cNvSpPr>
            <a:spLocks noGrp="1"/>
          </p:cNvSpPr>
          <p:nvPr>
            <p:ph type="title"/>
          </p:nvPr>
        </p:nvSpPr>
        <p:spPr/>
        <p:txBody>
          <a:bodyPr/>
          <a:lstStyle/>
          <a:p>
            <a:pPr algn="r" fontAlgn="auto">
              <a:spcAft>
                <a:spcPts val="0"/>
              </a:spcAft>
              <a:defRPr/>
            </a:pPr>
            <a:r>
              <a:rPr lang="zh-CN" altLang="en-US" smtClean="0"/>
              <a:t>网络日益深远的影响</a:t>
            </a:r>
          </a:p>
        </p:txBody>
      </p:sp>
    </p:spTree>
    <p:extLst>
      <p:ext uri="{BB962C8B-B14F-4D97-AF65-F5344CB8AC3E}">
        <p14:creationId xmlns:p14="http://schemas.microsoft.com/office/powerpoint/2010/main" val="119155846"/>
      </p:ext>
    </p:extLst>
  </p:cSld>
  <p:clrMapOvr>
    <a:masterClrMapping/>
  </p:clrMapOvr>
  <p:transition spd="slow"/>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标题 1"/>
          <p:cNvSpPr>
            <a:spLocks noGrp="1"/>
          </p:cNvSpPr>
          <p:nvPr>
            <p:ph type="title"/>
          </p:nvPr>
        </p:nvSpPr>
        <p:spPr/>
        <p:txBody>
          <a:bodyPr/>
          <a:lstStyle/>
          <a:p>
            <a:pPr eaLnBrk="1" hangingPunct="1"/>
            <a:r>
              <a:rPr lang="zh-CN" altLang="en-US" smtClean="0"/>
              <a:t>传统心理治疗；历史背景</a:t>
            </a:r>
          </a:p>
        </p:txBody>
      </p:sp>
      <p:sp>
        <p:nvSpPr>
          <p:cNvPr id="22531" name="内容占位符 2"/>
          <p:cNvSpPr>
            <a:spLocks noGrp="1"/>
          </p:cNvSpPr>
          <p:nvPr>
            <p:ph idx="1"/>
          </p:nvPr>
        </p:nvSpPr>
        <p:spPr/>
        <p:txBody>
          <a:bodyPr>
            <a:normAutofit/>
          </a:bodyPr>
          <a:lstStyle/>
          <a:p>
            <a:pPr eaLnBrk="1" hangingPunct="1"/>
            <a:r>
              <a:rPr lang="zh-CN" altLang="en-US" smtClean="0"/>
              <a:t>心理治疗出现的社会和历史因素主要包括以下三个方面，即</a:t>
            </a:r>
            <a:endParaRPr lang="en-US" altLang="zh-CN" smtClean="0"/>
          </a:p>
          <a:p>
            <a:pPr lvl="1" eaLnBrk="1" hangingPunct="1"/>
            <a:r>
              <a:rPr lang="zh-CN" altLang="en-US" smtClean="0"/>
              <a:t>在心理学中科学研究方法的使用，</a:t>
            </a:r>
            <a:endParaRPr lang="en-US" altLang="zh-CN" smtClean="0"/>
          </a:p>
          <a:p>
            <a:pPr lvl="1" eaLnBrk="1" hangingPunct="1"/>
            <a:r>
              <a:rPr lang="zh-CN" altLang="en-US" smtClean="0"/>
              <a:t>评估：对人类</a:t>
            </a:r>
            <a:r>
              <a:rPr lang="zh-CN" altLang="en-US" smtClean="0">
                <a:solidFill>
                  <a:srgbClr val="FF0000"/>
                </a:solidFill>
              </a:rPr>
              <a:t>个体差异</a:t>
            </a:r>
            <a:r>
              <a:rPr lang="zh-CN" altLang="en-US" smtClean="0"/>
              <a:t>的兴趣的发展，</a:t>
            </a:r>
            <a:endParaRPr lang="en-US" altLang="zh-CN" smtClean="0"/>
          </a:p>
          <a:p>
            <a:pPr lvl="1" eaLnBrk="1" hangingPunct="1"/>
            <a:r>
              <a:rPr lang="zh-CN" altLang="en-US" smtClean="0"/>
              <a:t>对行为异常的看法及治疗方式等。</a:t>
            </a:r>
          </a:p>
          <a:p>
            <a:pPr eaLnBrk="1" hangingPunct="1"/>
            <a:r>
              <a:rPr lang="zh-CN" altLang="en-US" smtClean="0"/>
              <a:t>心理治疗是运用心理学的知识和原理，帮助</a:t>
            </a:r>
            <a:r>
              <a:rPr lang="zh-CN" altLang="en-US" smtClean="0">
                <a:solidFill>
                  <a:srgbClr val="FF0000"/>
                </a:solidFill>
              </a:rPr>
              <a:t>病人</a:t>
            </a:r>
            <a:r>
              <a:rPr lang="zh-CN" altLang="en-US" smtClean="0"/>
              <a:t>纠正自己的精神和行为障碍，以便有效地适应环境和更有创造力。</a:t>
            </a:r>
            <a:endParaRPr lang="en-US" altLang="zh-CN" smtClean="0"/>
          </a:p>
          <a:p>
            <a:pPr eaLnBrk="1" hangingPunct="1"/>
            <a:r>
              <a:rPr lang="zh-CN" altLang="en-US" smtClean="0"/>
              <a:t>心理治疗的周期一般数月至数年。</a:t>
            </a:r>
          </a:p>
          <a:p>
            <a:pPr eaLnBrk="1" hangingPunct="1"/>
            <a:endParaRPr lang="zh-CN" altLang="en-US" smtClean="0"/>
          </a:p>
        </p:txBody>
      </p:sp>
    </p:spTree>
    <p:extLst>
      <p:ext uri="{BB962C8B-B14F-4D97-AF65-F5344CB8AC3E}">
        <p14:creationId xmlns:p14="http://schemas.microsoft.com/office/powerpoint/2010/main" val="421784249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标题 1"/>
          <p:cNvSpPr>
            <a:spLocks noGrp="1"/>
          </p:cNvSpPr>
          <p:nvPr>
            <p:ph type="title"/>
          </p:nvPr>
        </p:nvSpPr>
        <p:spPr/>
        <p:txBody>
          <a:bodyPr>
            <a:normAutofit/>
          </a:bodyPr>
          <a:lstStyle/>
          <a:p>
            <a:pPr eaLnBrk="1" hangingPunct="1"/>
            <a:r>
              <a:rPr lang="zh-CN" altLang="en-US" smtClean="0"/>
              <a:t>基于个体的西方传统心理治疗</a:t>
            </a:r>
          </a:p>
        </p:txBody>
      </p:sp>
      <p:sp>
        <p:nvSpPr>
          <p:cNvPr id="23555" name="内容占位符 2"/>
          <p:cNvSpPr>
            <a:spLocks noGrp="1"/>
          </p:cNvSpPr>
          <p:nvPr>
            <p:ph idx="1"/>
          </p:nvPr>
        </p:nvSpPr>
        <p:spPr/>
        <p:txBody>
          <a:bodyPr>
            <a:normAutofit lnSpcReduction="10000"/>
          </a:bodyPr>
          <a:lstStyle/>
          <a:p>
            <a:pPr eaLnBrk="1" hangingPunct="1"/>
            <a:r>
              <a:rPr lang="zh-CN" altLang="en-US" smtClean="0"/>
              <a:t>精神分析：无意识冲突，早期经验，人格重组。</a:t>
            </a:r>
            <a:endParaRPr lang="en-US" altLang="zh-CN" smtClean="0"/>
          </a:p>
          <a:p>
            <a:pPr eaLnBrk="1" hangingPunct="1"/>
            <a:r>
              <a:rPr lang="zh-CN" altLang="en-US" smtClean="0"/>
              <a:t>人本主义：来访者观察自身，自我成长。</a:t>
            </a:r>
            <a:endParaRPr lang="en-US" altLang="zh-CN" smtClean="0"/>
          </a:p>
          <a:p>
            <a:pPr eaLnBrk="1" hangingPunct="1"/>
            <a:r>
              <a:rPr lang="zh-CN" altLang="en-US" smtClean="0"/>
              <a:t>行为治疗：适应性行为的习得。</a:t>
            </a:r>
            <a:endParaRPr lang="en-US" altLang="zh-CN" smtClean="0"/>
          </a:p>
          <a:p>
            <a:pPr eaLnBrk="1" hangingPunct="1"/>
            <a:r>
              <a:rPr lang="zh-CN" altLang="en-US" smtClean="0"/>
              <a:t>认知治疗：改变负性认知。</a:t>
            </a:r>
            <a:endParaRPr lang="en-US" altLang="zh-CN" smtClean="0"/>
          </a:p>
          <a:p>
            <a:pPr eaLnBrk="1" hangingPunct="1"/>
            <a:r>
              <a:rPr lang="zh-CN" altLang="en-US" smtClean="0"/>
              <a:t>家庭治疗：问题是家庭失功能的结果。</a:t>
            </a:r>
            <a:endParaRPr lang="en-US" altLang="zh-CN" smtClean="0"/>
          </a:p>
          <a:p>
            <a:pPr eaLnBrk="1" hangingPunct="1"/>
            <a:r>
              <a:rPr lang="zh-CN" altLang="en-US" smtClean="0"/>
              <a:t>西方心理治疗基本假设都强调自由选择、个体独特性、自我肯定和自我强化（</a:t>
            </a:r>
            <a:r>
              <a:rPr lang="en-US" altLang="zh-CN" smtClean="0"/>
              <a:t>G Corey</a:t>
            </a:r>
            <a:r>
              <a:rPr lang="zh-CN" altLang="en-US" smtClean="0"/>
              <a:t>，</a:t>
            </a:r>
            <a:r>
              <a:rPr lang="en-US" altLang="zh-CN" smtClean="0"/>
              <a:t>2000</a:t>
            </a:r>
            <a:r>
              <a:rPr lang="zh-CN" altLang="en-US" smtClean="0"/>
              <a:t>）。</a:t>
            </a:r>
          </a:p>
        </p:txBody>
      </p:sp>
    </p:spTree>
    <p:extLst>
      <p:ext uri="{BB962C8B-B14F-4D97-AF65-F5344CB8AC3E}">
        <p14:creationId xmlns:p14="http://schemas.microsoft.com/office/powerpoint/2010/main" val="150252836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14313" y="260648"/>
            <a:ext cx="8929687" cy="1066800"/>
          </a:xfrm>
        </p:spPr>
        <p:txBody>
          <a:bodyPr>
            <a:normAutofit fontScale="90000"/>
          </a:bodyPr>
          <a:lstStyle/>
          <a:p>
            <a:pPr fontAlgn="auto">
              <a:spcAft>
                <a:spcPts val="0"/>
              </a:spcAft>
              <a:defRPr/>
            </a:pPr>
            <a:r>
              <a:rPr lang="zh-CN" altLang="en-US" dirty="0" smtClean="0"/>
              <a:t>社会临床心理学：</a:t>
            </a:r>
            <a:r>
              <a:rPr lang="en-US" altLang="zh-CN" dirty="0" smtClean="0"/>
              <a:t/>
            </a:r>
            <a:br>
              <a:rPr lang="en-US" altLang="zh-CN" dirty="0" smtClean="0"/>
            </a:br>
            <a:r>
              <a:rPr lang="zh-CN" altLang="en-US" dirty="0" smtClean="0"/>
              <a:t>作为顾问的临床心理学家</a:t>
            </a:r>
            <a:endParaRPr lang="zh-CN" altLang="en-US" dirty="0"/>
          </a:p>
        </p:txBody>
      </p:sp>
      <p:sp>
        <p:nvSpPr>
          <p:cNvPr id="20483" name="内容占位符 2"/>
          <p:cNvSpPr>
            <a:spLocks noGrp="1"/>
          </p:cNvSpPr>
          <p:nvPr>
            <p:ph idx="1"/>
          </p:nvPr>
        </p:nvSpPr>
        <p:spPr>
          <a:xfrm>
            <a:off x="457200" y="1700213"/>
            <a:ext cx="8229600" cy="4425950"/>
          </a:xfrm>
        </p:spPr>
        <p:txBody>
          <a:bodyPr>
            <a:normAutofit fontScale="92500" lnSpcReduction="20000"/>
          </a:bodyPr>
          <a:lstStyle/>
          <a:p>
            <a:pPr marL="365760" indent="-256032" fontAlgn="auto">
              <a:spcAft>
                <a:spcPts val="0"/>
              </a:spcAft>
              <a:buFont typeface="Wingdings 3"/>
              <a:buChar char=""/>
              <a:defRPr/>
            </a:pPr>
            <a:r>
              <a:rPr lang="zh-CN" altLang="en-US" dirty="0" smtClean="0"/>
              <a:t>将心理学对人的认识和理解，运用到指导相关政策，法规，管理制度中，通过符合人的基本心理需求和时代特点的政策，法规，管理制度来最有效地促进群体的应对压力和创伤性事件，降低心理疾患和危机事件发生的几率，从而起到提高整体心理健康和幸福水平的作用。</a:t>
            </a:r>
            <a:endParaRPr lang="en-US" altLang="zh-CN" dirty="0" smtClean="0"/>
          </a:p>
          <a:p>
            <a:pPr marL="859536" lvl="2" fontAlgn="auto">
              <a:spcAft>
                <a:spcPts val="0"/>
              </a:spcAft>
              <a:buFont typeface="Wingdings 2"/>
              <a:buChar char=""/>
              <a:defRPr/>
            </a:pPr>
            <a:r>
              <a:rPr lang="zh-CN" altLang="en-US" dirty="0" smtClean="0"/>
              <a:t>传统临床心理学以外的新领域：价值观、信仰对心理健康的影响</a:t>
            </a:r>
            <a:endParaRPr lang="en-US" altLang="zh-CN" dirty="0" smtClean="0"/>
          </a:p>
          <a:p>
            <a:pPr marL="859536" lvl="2" fontAlgn="auto">
              <a:spcAft>
                <a:spcPts val="0"/>
              </a:spcAft>
              <a:buFont typeface="Wingdings 2"/>
              <a:buChar char=""/>
              <a:defRPr/>
            </a:pPr>
            <a:r>
              <a:rPr lang="zh-CN" altLang="en-US" dirty="0" smtClean="0"/>
              <a:t>危机应对：群体心理和情绪的调节和应对</a:t>
            </a:r>
            <a:endParaRPr lang="en-US" altLang="zh-CN" dirty="0" smtClean="0"/>
          </a:p>
          <a:p>
            <a:pPr marL="859536" lvl="2" fontAlgn="auto">
              <a:spcAft>
                <a:spcPts val="0"/>
              </a:spcAft>
              <a:buFont typeface="Wingdings 2"/>
              <a:buChar char=""/>
              <a:defRPr/>
            </a:pPr>
            <a:r>
              <a:rPr lang="zh-CN" altLang="en-US" dirty="0" smtClean="0"/>
              <a:t>社会政策：社会文化结构、独生子女、医疗保险、灾后救援等政策制定</a:t>
            </a:r>
            <a:endParaRPr lang="en-US" altLang="zh-CN" dirty="0" smtClean="0"/>
          </a:p>
          <a:p>
            <a:pPr marL="859536" lvl="2" fontAlgn="auto">
              <a:spcAft>
                <a:spcPts val="0"/>
              </a:spcAft>
              <a:buFont typeface="Wingdings 2"/>
              <a:buChar char=""/>
              <a:defRPr/>
            </a:pPr>
            <a:r>
              <a:rPr lang="zh-CN" altLang="en-US" dirty="0" smtClean="0"/>
              <a:t>管理制度：企事业机构的管理制度。</a:t>
            </a:r>
            <a:endParaRPr lang="en-US" altLang="zh-CN" dirty="0" smtClean="0"/>
          </a:p>
          <a:p>
            <a:pPr marL="365760" indent="-256032" fontAlgn="auto">
              <a:spcAft>
                <a:spcPts val="0"/>
              </a:spcAft>
              <a:buFont typeface="Wingdings 3"/>
              <a:buChar char=""/>
              <a:defRPr/>
            </a:pPr>
            <a:endParaRPr lang="zh-CN" altLang="en-US" dirty="0" smtClean="0"/>
          </a:p>
          <a:p>
            <a:pPr marL="365760" indent="-256032" fontAlgn="auto">
              <a:spcAft>
                <a:spcPts val="0"/>
              </a:spcAft>
              <a:buFont typeface="Wingdings 3"/>
              <a:buChar char=""/>
              <a:defRPr/>
            </a:pPr>
            <a:endParaRPr lang="zh-CN" altLang="en-US" dirty="0" smtClean="0"/>
          </a:p>
        </p:txBody>
      </p:sp>
    </p:spTree>
    <p:extLst>
      <p:ext uri="{BB962C8B-B14F-4D97-AF65-F5344CB8AC3E}">
        <p14:creationId xmlns:p14="http://schemas.microsoft.com/office/powerpoint/2010/main" val="1861737564"/>
      </p:ext>
    </p:extLst>
  </p:cSld>
  <p:clrMapOvr>
    <a:masterClrMapping/>
  </p:clrMapOvr>
  <p:transition spd="slow"/>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标题 6"/>
          <p:cNvSpPr>
            <a:spLocks noGrp="1"/>
          </p:cNvSpPr>
          <p:nvPr>
            <p:ph type="title"/>
          </p:nvPr>
        </p:nvSpPr>
        <p:spPr/>
        <p:txBody>
          <a:bodyPr/>
          <a:lstStyle/>
          <a:p>
            <a:endParaRPr lang="zh-CN" altLang="en-US" smtClean="0"/>
          </a:p>
        </p:txBody>
      </p:sp>
      <p:sp>
        <p:nvSpPr>
          <p:cNvPr id="4" name="灯片编号占位符 3"/>
          <p:cNvSpPr>
            <a:spLocks noGrp="1"/>
          </p:cNvSpPr>
          <p:nvPr>
            <p:ph type="sldNum" sz="quarter" idx="12"/>
          </p:nvPr>
        </p:nvSpPr>
        <p:spPr/>
        <p:txBody>
          <a:bodyPr/>
          <a:lstStyle/>
          <a:p>
            <a:pPr>
              <a:defRPr/>
            </a:pPr>
            <a:fld id="{FC559128-D124-4AA9-8582-14DE979056DA}" type="slidenum">
              <a:rPr lang="en-US" altLang="zh-CN" smtClean="0"/>
              <a:pPr>
                <a:defRPr/>
              </a:pPr>
              <a:t>6</a:t>
            </a:fld>
            <a:endParaRPr lang="en-US" altLang="zh-CN"/>
          </a:p>
        </p:txBody>
      </p:sp>
      <p:pic>
        <p:nvPicPr>
          <p:cNvPr id="1229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657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标题 3"/>
          <p:cNvSpPr>
            <a:spLocks noGrp="1"/>
          </p:cNvSpPr>
          <p:nvPr>
            <p:ph type="title"/>
          </p:nvPr>
        </p:nvSpPr>
        <p:spPr/>
        <p:txBody>
          <a:bodyPr/>
          <a:lstStyle/>
          <a:p>
            <a:r>
              <a:rPr lang="zh-CN" altLang="en-US" smtClean="0"/>
              <a:t>唐山重组家庭的离婚率</a:t>
            </a:r>
          </a:p>
        </p:txBody>
      </p:sp>
      <p:sp>
        <p:nvSpPr>
          <p:cNvPr id="13315" name="内容占位符 4"/>
          <p:cNvSpPr>
            <a:spLocks noGrp="1"/>
          </p:cNvSpPr>
          <p:nvPr>
            <p:ph idx="1"/>
          </p:nvPr>
        </p:nvSpPr>
        <p:spPr/>
        <p:txBody>
          <a:bodyPr>
            <a:normAutofit lnSpcReduction="10000"/>
          </a:bodyPr>
          <a:lstStyle/>
          <a:p>
            <a:r>
              <a:rPr lang="en-US" altLang="zh-CN" smtClean="0"/>
              <a:t>Zhou QiJia,Chen Fei Bi,Wang ZiPing(1990)found, 80.1%suvivors who lost their spouses remarried in one year after the TangShan earthquake(from 1977 to 1978). </a:t>
            </a:r>
          </a:p>
          <a:p>
            <a:r>
              <a:rPr lang="en-US" altLang="zh-CN" smtClean="0"/>
              <a:t>But two years later(from 1981 to 1982), 20-30% of those remarried couples divorced. It is much higher than the divorce rate at that time in China(1981:0.78%,1982:0.84,date resource: the website of Ministry of Civil of the people’s Republic of China,2004). </a:t>
            </a:r>
            <a:endParaRPr lang="zh-CN" altLang="zh-CN" smtClean="0"/>
          </a:p>
          <a:p>
            <a:endParaRPr lang="zh-CN" altLang="en-US" smtClean="0"/>
          </a:p>
        </p:txBody>
      </p:sp>
      <p:sp>
        <p:nvSpPr>
          <p:cNvPr id="3" name="灯片编号占位符 2"/>
          <p:cNvSpPr>
            <a:spLocks noGrp="1"/>
          </p:cNvSpPr>
          <p:nvPr>
            <p:ph type="sldNum" sz="quarter" idx="12"/>
          </p:nvPr>
        </p:nvSpPr>
        <p:spPr/>
        <p:txBody>
          <a:bodyPr/>
          <a:lstStyle/>
          <a:p>
            <a:pPr>
              <a:defRPr/>
            </a:pPr>
            <a:fld id="{3672E64D-1A3E-4DAD-8034-382E312D0537}" type="slidenum">
              <a:rPr lang="en-US" altLang="zh-CN" smtClean="0"/>
              <a:pPr>
                <a:defRPr/>
              </a:pPr>
              <a:t>7</a:t>
            </a:fld>
            <a:endParaRPr lang="en-US" altLang="zh-CN"/>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2"/>
          <p:cNvSpPr>
            <a:spLocks noGrp="1" noChangeArrowheads="1"/>
          </p:cNvSpPr>
          <p:nvPr>
            <p:ph type="title"/>
          </p:nvPr>
        </p:nvSpPr>
        <p:spPr/>
        <p:txBody>
          <a:bodyPr/>
          <a:lstStyle/>
          <a:p>
            <a:pPr eaLnBrk="1" hangingPunct="1"/>
            <a:r>
              <a:rPr lang="zh-CN" altLang="en-US" smtClean="0"/>
              <a:t>怎样做得更好</a:t>
            </a:r>
          </a:p>
        </p:txBody>
      </p:sp>
      <p:sp>
        <p:nvSpPr>
          <p:cNvPr id="14340" name="Rectangle 3"/>
          <p:cNvSpPr>
            <a:spLocks noGrp="1" noChangeArrowheads="1"/>
          </p:cNvSpPr>
          <p:nvPr>
            <p:ph idx="1"/>
          </p:nvPr>
        </p:nvSpPr>
        <p:spPr>
          <a:xfrm>
            <a:off x="457200" y="1600200"/>
            <a:ext cx="8435975" cy="4525963"/>
          </a:xfrm>
        </p:spPr>
        <p:txBody>
          <a:bodyPr>
            <a:normAutofit/>
          </a:bodyPr>
          <a:lstStyle/>
          <a:p>
            <a:pPr eaLnBrk="1" hangingPunct="1"/>
            <a:r>
              <a:rPr lang="zh-CN" altLang="en-US" sz="2600" smtClean="0"/>
              <a:t>首先是重建而非治疗。</a:t>
            </a:r>
          </a:p>
          <a:p>
            <a:pPr lvl="1" eaLnBrk="1" hangingPunct="1"/>
            <a:r>
              <a:rPr lang="zh-CN" altLang="en-US" sz="2200" smtClean="0"/>
              <a:t>地震创伤是正常人所经历的不正常事件后的正常反应。</a:t>
            </a:r>
          </a:p>
          <a:p>
            <a:pPr eaLnBrk="1" hangingPunct="1"/>
            <a:r>
              <a:rPr lang="zh-CN" altLang="en-US" sz="2600" smtClean="0"/>
              <a:t>从国家和社会层面提供和发展积极资源。</a:t>
            </a:r>
          </a:p>
          <a:p>
            <a:pPr eaLnBrk="1" hangingPunct="1"/>
            <a:r>
              <a:rPr lang="zh-CN" altLang="en-US" sz="2600" smtClean="0"/>
              <a:t>以科学和探索的态度去观察，思考而非盲目干预。</a:t>
            </a:r>
          </a:p>
          <a:p>
            <a:pPr eaLnBrk="1" hangingPunct="1"/>
            <a:r>
              <a:rPr lang="zh-CN" altLang="en-US" sz="2600" smtClean="0"/>
              <a:t>治疗态度与哲学</a:t>
            </a:r>
          </a:p>
          <a:p>
            <a:pPr lvl="1" eaLnBrk="1" hangingPunct="1"/>
            <a:r>
              <a:rPr lang="zh-CN" altLang="en-US" sz="2200" smtClean="0"/>
              <a:t>症状</a:t>
            </a:r>
            <a:r>
              <a:rPr lang="en-US" altLang="zh-CN" sz="2200" smtClean="0"/>
              <a:t>/</a:t>
            </a:r>
            <a:r>
              <a:rPr lang="zh-CN" altLang="en-US" sz="2200" smtClean="0"/>
              <a:t>反应大多有其积极的自我康复意义。</a:t>
            </a:r>
          </a:p>
          <a:p>
            <a:pPr lvl="1" eaLnBrk="1" hangingPunct="1"/>
            <a:r>
              <a:rPr lang="zh-CN" altLang="en-US" sz="2200" smtClean="0"/>
              <a:t>赋权</a:t>
            </a:r>
          </a:p>
          <a:p>
            <a:pPr lvl="1" eaLnBrk="1" hangingPunct="1"/>
            <a:r>
              <a:rPr lang="zh-CN" altLang="en-US" sz="2200" smtClean="0"/>
              <a:t>尊重与欣赏</a:t>
            </a:r>
          </a:p>
          <a:p>
            <a:pPr lvl="1" eaLnBrk="1" hangingPunct="1"/>
            <a:r>
              <a:rPr lang="zh-CN" altLang="en-US" sz="2200" smtClean="0"/>
              <a:t>助人互助</a:t>
            </a:r>
          </a:p>
          <a:p>
            <a:pPr lvl="1" eaLnBrk="1" hangingPunct="1"/>
            <a:endParaRPr lang="en-US" altLang="zh-CN" sz="2200" smtClean="0"/>
          </a:p>
        </p:txBody>
      </p:sp>
      <p:sp>
        <p:nvSpPr>
          <p:cNvPr id="6" name="灯片编号占位符 5"/>
          <p:cNvSpPr>
            <a:spLocks noGrp="1"/>
          </p:cNvSpPr>
          <p:nvPr>
            <p:ph type="sldNum" sz="quarter" idx="12"/>
          </p:nvPr>
        </p:nvSpPr>
        <p:spPr/>
        <p:txBody>
          <a:bodyPr/>
          <a:lstStyle/>
          <a:p>
            <a:pPr>
              <a:defRPr/>
            </a:pPr>
            <a:fld id="{EC64778E-C9FD-4B25-B5E2-CFDBD15E7F52}" type="slidenum">
              <a:rPr lang="en-US" altLang="zh-CN"/>
              <a:pPr>
                <a:defRPr/>
              </a:pPr>
              <a:t>8</a:t>
            </a:fld>
            <a:endParaRPr lang="en-US" altLang="zh-CN"/>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汶川地震三周年之后</a:t>
            </a:r>
            <a:endParaRPr lang="zh-CN" altLang="en-US" dirty="0"/>
          </a:p>
        </p:txBody>
      </p:sp>
      <p:sp>
        <p:nvSpPr>
          <p:cNvPr id="3" name="内容占位符 2"/>
          <p:cNvSpPr>
            <a:spLocks noGrp="1"/>
          </p:cNvSpPr>
          <p:nvPr>
            <p:ph idx="1"/>
          </p:nvPr>
        </p:nvSpPr>
        <p:spPr/>
        <p:txBody>
          <a:bodyPr/>
          <a:lstStyle/>
          <a:p>
            <a:r>
              <a:rPr lang="zh-CN" altLang="en-US" dirty="0" smtClean="0"/>
              <a:t>心理障碍（</a:t>
            </a:r>
            <a:r>
              <a:rPr lang="en-US" altLang="zh-CN" dirty="0" smtClean="0"/>
              <a:t>PTSD)</a:t>
            </a:r>
            <a:r>
              <a:rPr lang="zh-CN" altLang="en-US" dirty="0" smtClean="0"/>
              <a:t>的发生率。</a:t>
            </a:r>
            <a:endParaRPr lang="en-US" altLang="zh-CN" dirty="0" smtClean="0"/>
          </a:p>
          <a:p>
            <a:r>
              <a:rPr lang="zh-CN" altLang="en-US" dirty="0" smtClean="0"/>
              <a:t>治疗，干预还是援助？</a:t>
            </a:r>
            <a:endParaRPr lang="en-US" altLang="zh-CN" dirty="0" smtClean="0"/>
          </a:p>
          <a:p>
            <a:r>
              <a:rPr lang="zh-CN" altLang="en-US" dirty="0"/>
              <a:t>是</a:t>
            </a:r>
            <a:r>
              <a:rPr lang="zh-CN" altLang="en-US" dirty="0" smtClean="0"/>
              <a:t>什么帮助了数千万人？</a:t>
            </a:r>
            <a:endParaRPr lang="en-US" altLang="zh-CN" dirty="0" smtClean="0"/>
          </a:p>
          <a:p>
            <a:pPr lvl="1"/>
            <a:r>
              <a:rPr lang="zh-CN" altLang="en-US" dirty="0" smtClean="0"/>
              <a:t>个别创伤治疗？</a:t>
            </a:r>
            <a:endParaRPr lang="en-US" altLang="zh-CN" dirty="0" smtClean="0"/>
          </a:p>
          <a:p>
            <a:pPr lvl="1"/>
            <a:r>
              <a:rPr lang="zh-CN" altLang="en-US" dirty="0"/>
              <a:t>团体</a:t>
            </a:r>
            <a:r>
              <a:rPr lang="zh-CN" altLang="en-US" dirty="0" smtClean="0"/>
              <a:t>辅导？</a:t>
            </a:r>
            <a:endParaRPr lang="en-US" altLang="zh-CN" dirty="0" smtClean="0"/>
          </a:p>
          <a:p>
            <a:pPr lvl="1"/>
            <a:r>
              <a:rPr lang="zh-CN" altLang="en-US" dirty="0"/>
              <a:t>学校</a:t>
            </a:r>
            <a:r>
              <a:rPr lang="zh-CN" altLang="en-US" dirty="0" smtClean="0"/>
              <a:t>心理咨询？</a:t>
            </a:r>
            <a:endParaRPr lang="en-US" altLang="zh-CN" dirty="0" smtClean="0"/>
          </a:p>
          <a:p>
            <a:pPr lvl="1"/>
            <a:r>
              <a:rPr lang="zh-CN" altLang="en-US" dirty="0" smtClean="0"/>
              <a:t>同伴辅导？</a:t>
            </a:r>
            <a:endParaRPr lang="en-US" altLang="zh-CN" dirty="0" smtClean="0"/>
          </a:p>
          <a:p>
            <a:pPr lvl="1"/>
            <a:r>
              <a:rPr lang="zh-CN" altLang="en-US" dirty="0"/>
              <a:t>政府</a:t>
            </a:r>
            <a:r>
              <a:rPr lang="zh-CN" altLang="en-US" dirty="0" smtClean="0"/>
              <a:t>政策？</a:t>
            </a:r>
            <a:endParaRPr lang="zh-CN" altLang="en-US" dirty="0"/>
          </a:p>
        </p:txBody>
      </p:sp>
      <p:sp>
        <p:nvSpPr>
          <p:cNvPr id="4" name="灯片编号占位符 3"/>
          <p:cNvSpPr>
            <a:spLocks noGrp="1"/>
          </p:cNvSpPr>
          <p:nvPr>
            <p:ph type="sldNum" sz="quarter" idx="12"/>
          </p:nvPr>
        </p:nvSpPr>
        <p:spPr/>
        <p:txBody>
          <a:bodyPr/>
          <a:lstStyle/>
          <a:p>
            <a:pPr>
              <a:defRPr/>
            </a:pPr>
            <a:fld id="{2FF9E212-3998-4F15-B146-755F51B2FD68}" type="slidenum">
              <a:rPr lang="en-US" altLang="zh-CN" smtClean="0"/>
              <a:pPr>
                <a:defRPr/>
              </a:pPr>
              <a:t>9</a:t>
            </a:fld>
            <a:endParaRPr lang="en-US" altLang="zh-CN"/>
          </a:p>
        </p:txBody>
      </p:sp>
    </p:spTree>
    <p:extLst>
      <p:ext uri="{BB962C8B-B14F-4D97-AF65-F5344CB8AC3E}">
        <p14:creationId xmlns:p14="http://schemas.microsoft.com/office/powerpoint/2010/main" val="349571056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Override1.xml.rels><?xml version="1.0" encoding="UTF-8" standalone="yes"?>
<Relationships xmlns="http://schemas.openxmlformats.org/package/2006/relationships"><Relationship Id="rId1" Type="http://schemas.openxmlformats.org/officeDocument/2006/relationships/image" Target="../media/image9.jpeg"/></Relationships>
</file>

<file path=ppt/theme/theme1.xml><?xml version="1.0" encoding="utf-8"?>
<a:theme xmlns:a="http://schemas.openxmlformats.org/drawingml/2006/main" name="穿越">
  <a:themeElements>
    <a:clrScheme name="穿越">
      <a:dk1>
        <a:sysClr val="windowText" lastClr="000000"/>
      </a:dk1>
      <a:lt1>
        <a:sysClr val="window" lastClr="CCE8C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穿越">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穿越">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CCE8C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聚合">
    <a:dk1>
      <a:sysClr val="windowText" lastClr="000000"/>
    </a:dk1>
    <a:lt1>
      <a:sysClr val="window" lastClr="CCE8C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聚合">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聚合">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Override>
</file>

<file path=docProps/app.xml><?xml version="1.0" encoding="utf-8"?>
<Properties xmlns="http://schemas.openxmlformats.org/officeDocument/2006/extended-properties" xmlns:vt="http://schemas.openxmlformats.org/officeDocument/2006/docPropsVTypes">
  <Template>Metro</Template>
  <TotalTime>2158</TotalTime>
  <Words>2976</Words>
  <Application>Microsoft Office PowerPoint</Application>
  <PresentationFormat>全屏显示(4:3)</PresentationFormat>
  <Paragraphs>416</Paragraphs>
  <Slides>57</Slides>
  <Notes>25</Notes>
  <HiddenSlides>0</HiddenSlides>
  <MMClips>0</MMClips>
  <ScaleCrop>false</ScaleCrop>
  <HeadingPairs>
    <vt:vector size="8" baseType="variant">
      <vt:variant>
        <vt:lpstr>已用的字体</vt:lpstr>
      </vt:variant>
      <vt:variant>
        <vt:i4>14</vt:i4>
      </vt:variant>
      <vt:variant>
        <vt:lpstr>主题</vt:lpstr>
      </vt:variant>
      <vt:variant>
        <vt:i4>1</vt:i4>
      </vt:variant>
      <vt:variant>
        <vt:lpstr>嵌入 OLE 服务器</vt:lpstr>
      </vt:variant>
      <vt:variant>
        <vt:i4>2</vt:i4>
      </vt:variant>
      <vt:variant>
        <vt:lpstr>幻灯片标题</vt:lpstr>
      </vt:variant>
      <vt:variant>
        <vt:i4>57</vt:i4>
      </vt:variant>
    </vt:vector>
  </HeadingPairs>
  <TitlesOfParts>
    <vt:vector size="74" baseType="lpstr">
      <vt:lpstr>Arial</vt:lpstr>
      <vt:lpstr>宋体</vt:lpstr>
      <vt:lpstr>Garamond</vt:lpstr>
      <vt:lpstr>Wingdings</vt:lpstr>
      <vt:lpstr>微软雅黑</vt:lpstr>
      <vt:lpstr>文鼎中行书简</vt:lpstr>
      <vt:lpstr>Times New Roman</vt:lpstr>
      <vt:lpstr>Comic Sans MS</vt:lpstr>
      <vt:lpstr>华文琥珀</vt:lpstr>
      <vt:lpstr>-소망B_ppt</vt:lpstr>
      <vt:lpstr>PMingLiU</vt:lpstr>
      <vt:lpstr>Georgia</vt:lpstr>
      <vt:lpstr>华文新魏</vt:lpstr>
      <vt:lpstr>文鼎竹子体</vt:lpstr>
      <vt:lpstr>穿越</vt:lpstr>
      <vt:lpstr>Microsoft Graph 图表</vt:lpstr>
      <vt:lpstr>图表</vt:lpstr>
      <vt:lpstr>躺椅上的心理治疗 还适应网络时代的世界吗？  —汶川地震心理救援三周年后的思考</vt:lpstr>
      <vt:lpstr>汶川地震时的困惑与思考</vt:lpstr>
      <vt:lpstr>75事件的困惑和思考</vt:lpstr>
      <vt:lpstr>前创伤治疗的治疗性因素</vt:lpstr>
      <vt:lpstr>512地震中的治疗性非治疗因素</vt:lpstr>
      <vt:lpstr>PowerPoint 演示文稿</vt:lpstr>
      <vt:lpstr>唐山重组家庭的离婚率</vt:lpstr>
      <vt:lpstr>怎样做得更好</vt:lpstr>
      <vt:lpstr>汶川地震三周年之后</vt:lpstr>
      <vt:lpstr>青海玉树灾区地震受害者创伤症状研究 （徐凯文，待发表）</vt:lpstr>
      <vt:lpstr>何谓创伤？</vt:lpstr>
      <vt:lpstr>创伤事件的种类</vt:lpstr>
      <vt:lpstr>人为创伤的种类</vt:lpstr>
      <vt:lpstr>人为创伤的种类</vt:lpstr>
      <vt:lpstr>童年期性虐待</vt:lpstr>
      <vt:lpstr>中国情况</vt:lpstr>
      <vt:lpstr>北京监狱系统的研究</vt:lpstr>
      <vt:lpstr>北京监狱系统的研究</vt:lpstr>
      <vt:lpstr>PowerPoint 演示文稿</vt:lpstr>
      <vt:lpstr>8类儿童期虐待和家庭功能失调</vt:lpstr>
      <vt:lpstr>8类儿童期虐待和家庭功能失调</vt:lpstr>
      <vt:lpstr>对童年不幸经历的评分 </vt:lpstr>
      <vt:lpstr>ACE 研究  社会-人口学资料</vt:lpstr>
      <vt:lpstr>ACE 研究  社会-人口学资料- 主要的研究结论</vt:lpstr>
      <vt:lpstr>尼古丁消费</vt:lpstr>
      <vt:lpstr>COPD –慢性阻塞性肺疾病</vt:lpstr>
      <vt:lpstr>器质性疾病 结果</vt:lpstr>
      <vt:lpstr>药物滥用</vt:lpstr>
      <vt:lpstr>自杀企图</vt:lpstr>
      <vt:lpstr>创伤的严重程度</vt:lpstr>
      <vt:lpstr>创伤相关的认知困扰</vt:lpstr>
      <vt:lpstr>压力减少行为</vt:lpstr>
      <vt:lpstr>The Three Phases of Therapy  (Janet)</vt:lpstr>
      <vt:lpstr>躺椅上的西方临床心理学理论体系还适合今天的世界吗？</vt:lpstr>
      <vt:lpstr>心理治疗在东、西方的形成和流行</vt:lpstr>
      <vt:lpstr>人类创伤的历史</vt:lpstr>
      <vt:lpstr>社会的变迁</vt:lpstr>
      <vt:lpstr>中国精神障碍发病率（1986-2005）</vt:lpstr>
      <vt:lpstr>自杀与文化</vt:lpstr>
      <vt:lpstr>文化对心理健康的影响</vt:lpstr>
      <vt:lpstr>社会因素</vt:lpstr>
      <vt:lpstr>当下的世界</vt:lpstr>
      <vt:lpstr>中国病人：时代的心理病理</vt:lpstr>
      <vt:lpstr>举例</vt:lpstr>
      <vt:lpstr>1987~2008年中国自杀率的城乡分布（1/10万） </vt:lpstr>
      <vt:lpstr>农村女性的三个“远离” Rural Women’s “3 Departures”</vt:lpstr>
      <vt:lpstr>文化</vt:lpstr>
      <vt:lpstr>自杀与文化</vt:lpstr>
      <vt:lpstr>西、东方对自杀看法的宗教因素</vt:lpstr>
      <vt:lpstr>网络</vt:lpstr>
      <vt:lpstr>网络改变了什么？</vt:lpstr>
      <vt:lpstr>网络心理</vt:lpstr>
      <vt:lpstr>微博传播规律 （互联网监测中心，2011）</vt:lpstr>
      <vt:lpstr>网络日益深远的影响</vt:lpstr>
      <vt:lpstr>传统心理治疗；历史背景</vt:lpstr>
      <vt:lpstr>基于个体的西方传统心理治疗</vt:lpstr>
      <vt:lpstr>社会临床心理学： 作为顾问的临床心理学家</vt:lpstr>
    </vt:vector>
  </TitlesOfParts>
  <Company>PKU</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创伤与依恋    ——治疗从理解开始</dc:title>
  <dc:creator>kevin</dc:creator>
  <cp:lastModifiedBy>徐凯文</cp:lastModifiedBy>
  <cp:revision>43</cp:revision>
  <dcterms:created xsi:type="dcterms:W3CDTF">2007-12-24T01:11:45Z</dcterms:created>
  <dcterms:modified xsi:type="dcterms:W3CDTF">2011-09-23T16:31:13Z</dcterms:modified>
</cp:coreProperties>
</file>